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57" r:id="rId3"/>
    <p:sldId id="258" r:id="rId4"/>
    <p:sldId id="259" r:id="rId5"/>
    <p:sldId id="265" r:id="rId6"/>
    <p:sldId id="261" r:id="rId7"/>
    <p:sldId id="264" r:id="rId8"/>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79"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66A"/>
    <a:srgbClr val="651D32"/>
    <a:srgbClr val="BA9AA3"/>
    <a:srgbClr val="C9C2BA"/>
    <a:srgbClr val="3D2E32"/>
    <a:srgbClr val="81776F"/>
    <a:srgbClr val="8177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40" autoAdjust="0"/>
    <p:restoredTop sz="93996" autoAdjust="0"/>
  </p:normalViewPr>
  <p:slideViewPr>
    <p:cSldViewPr>
      <p:cViewPr varScale="1">
        <p:scale>
          <a:sx n="86" d="100"/>
          <a:sy n="86" d="100"/>
        </p:scale>
        <p:origin x="96" y="588"/>
      </p:cViewPr>
      <p:guideLst>
        <p:guide orient="horz" pos="1979"/>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677C24-B267-42B4-A6DA-E2D49EAB81AC}" type="datetimeFigureOut">
              <a:rPr lang="es-MX" smtClean="0"/>
              <a:t>22/06/2022</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28E3928-1AF9-4754-AEC5-36B8A96076B6}" type="slidenum">
              <a:rPr lang="es-MX" smtClean="0"/>
              <a:t>‹Nº›</a:t>
            </a:fld>
            <a:endParaRPr lang="es-MX"/>
          </a:p>
        </p:txBody>
      </p:sp>
    </p:spTree>
    <p:extLst>
      <p:ext uri="{BB962C8B-B14F-4D97-AF65-F5344CB8AC3E}">
        <p14:creationId xmlns:p14="http://schemas.microsoft.com/office/powerpoint/2010/main" val="3405276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a:p>
        </p:txBody>
      </p:sp>
      <p:sp>
        <p:nvSpPr>
          <p:cNvPr id="4" name="3 Marcador de número de diapositiva"/>
          <p:cNvSpPr>
            <a:spLocks noGrp="1"/>
          </p:cNvSpPr>
          <p:nvPr>
            <p:ph type="sldNum" sz="quarter" idx="10"/>
          </p:nvPr>
        </p:nvSpPr>
        <p:spPr/>
        <p:txBody>
          <a:bodyPr/>
          <a:lstStyle/>
          <a:p>
            <a:fld id="{B28E3928-1AF9-4754-AEC5-36B8A96076B6}" type="slidenum">
              <a:rPr lang="es-MX" smtClean="0"/>
              <a:t>1</a:t>
            </a:fld>
            <a:endParaRPr lang="es-MX"/>
          </a:p>
        </p:txBody>
      </p:sp>
    </p:spTree>
    <p:extLst>
      <p:ext uri="{BB962C8B-B14F-4D97-AF65-F5344CB8AC3E}">
        <p14:creationId xmlns:p14="http://schemas.microsoft.com/office/powerpoint/2010/main" val="6467608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
        <p:nvSpPr>
          <p:cNvPr id="14"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5" name="28 Marcador de título"/>
          <p:cNvSpPr>
            <a:spLocks noGrp="1"/>
          </p:cNvSpPr>
          <p:nvPr>
            <p:ph type="title"/>
          </p:nvPr>
        </p:nvSpPr>
        <p:spPr>
          <a:xfrm>
            <a:off x="4067944" y="692696"/>
            <a:ext cx="41044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Servicios de Educación Básica e Inicial de Calidad</a:t>
            </a:r>
          </a:p>
        </p:txBody>
      </p:sp>
    </p:spTree>
    <p:extLst>
      <p:ext uri="{BB962C8B-B14F-4D97-AF65-F5344CB8AC3E}">
        <p14:creationId xmlns:p14="http://schemas.microsoft.com/office/powerpoint/2010/main" val="41386162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8"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5" name="28 Marcador de título"/>
          <p:cNvSpPr>
            <a:spLocks noGrp="1"/>
          </p:cNvSpPr>
          <p:nvPr>
            <p:ph type="title"/>
          </p:nvPr>
        </p:nvSpPr>
        <p:spPr>
          <a:xfrm>
            <a:off x="4067944" y="692696"/>
            <a:ext cx="41044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Servicios de Educación Básica e Inicial de Calidad</a:t>
            </a:r>
          </a:p>
        </p:txBody>
      </p:sp>
    </p:spTree>
    <p:extLst>
      <p:ext uri="{BB962C8B-B14F-4D97-AF65-F5344CB8AC3E}">
        <p14:creationId xmlns:p14="http://schemas.microsoft.com/office/powerpoint/2010/main" val="162103969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microsoft.com/office/2007/relationships/hdphoto" Target="../media/hdphoto1.wdp"/><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4 Rectángulo"/>
          <p:cNvSpPr/>
          <p:nvPr userDrawn="1"/>
        </p:nvSpPr>
        <p:spPr>
          <a:xfrm>
            <a:off x="-20851" y="6669360"/>
            <a:ext cx="9169245" cy="215444"/>
          </a:xfrm>
          <a:prstGeom prst="rect">
            <a:avLst/>
          </a:prstGeom>
          <a:blipFill>
            <a:blip r:embed="rId4"/>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23" name="22 CuadroTexto"/>
          <p:cNvSpPr txBox="1"/>
          <p:nvPr userDrawn="1"/>
        </p:nvSpPr>
        <p:spPr>
          <a:xfrm>
            <a:off x="-20851" y="-27384"/>
            <a:ext cx="9164801" cy="1188000"/>
          </a:xfrm>
          <a:prstGeom prst="rect">
            <a:avLst/>
          </a:prstGeom>
          <a:solidFill>
            <a:schemeClr val="bg1"/>
          </a:solidFill>
          <a:ln>
            <a:solidFill>
              <a:srgbClr val="651D32"/>
            </a:solidFill>
          </a:ln>
        </p:spPr>
        <p:style>
          <a:lnRef idx="1">
            <a:schemeClr val="dk1"/>
          </a:lnRef>
          <a:fillRef idx="2">
            <a:schemeClr val="dk1"/>
          </a:fillRef>
          <a:effectRef idx="1">
            <a:schemeClr val="dk1"/>
          </a:effectRef>
          <a:fontRef idx="minor">
            <a:schemeClr val="dk1"/>
          </a:fontRef>
        </p:style>
        <p:txBody>
          <a:bodyPr wrap="square" rtlCol="0">
            <a:spAutoFit/>
          </a:bodyPr>
          <a:lstStyle/>
          <a:p>
            <a:endParaRPr lang="es-MX" sz="8100" dirty="0"/>
          </a:p>
        </p:txBody>
      </p:sp>
      <p:pic>
        <p:nvPicPr>
          <p:cNvPr id="3" name="2 Imagen"/>
          <p:cNvPicPr>
            <a:picLocks noChangeAspect="1"/>
          </p:cNvPicPr>
          <p:nvPr userDrawn="1"/>
        </p:nvPicPr>
        <p:blipFill rotWithShape="1">
          <a:blip r:embed="rId5" cstate="print">
            <a:extLst>
              <a:ext uri="{BEBA8EAE-BF5A-486C-A8C5-ECC9F3942E4B}">
                <a14:imgProps xmlns:a14="http://schemas.microsoft.com/office/drawing/2010/main">
                  <a14:imgLayer r:embed="rId6">
                    <a14:imgEffect>
                      <a14:backgroundRemoval t="0" b="58311" l="0" r="100000">
                        <a14:foregroundMark x1="98529" y1="43324" x2="490" y2="44687"/>
                        <a14:foregroundMark x1="18627" y1="37602" x2="73693" y2="37602"/>
                        <a14:foregroundMark x1="41176" y1="24796" x2="23529" y2="23706"/>
                        <a14:foregroundMark x1="7353" y1="5722" x2="0" y2="5450"/>
                        <a14:foregroundMark x1="96405" y1="2997" x2="83497" y2="11717"/>
                        <a14:foregroundMark x1="92647" y1="11989" x2="90850" y2="24523"/>
                        <a14:foregroundMark x1="93137" y1="44687" x2="97386" y2="45504"/>
                        <a14:backgroundMark x1="99510" y1="2997" x2="93627" y2="17439"/>
                        <a14:backgroundMark x1="93627" y1="17439" x2="99183" y2="47139"/>
                      </a14:backgroundRemoval>
                    </a14:imgEffect>
                  </a14:imgLayer>
                </a14:imgProps>
              </a:ext>
              <a:ext uri="{28A0092B-C50C-407E-A947-70E740481C1C}">
                <a14:useLocalDpi xmlns:a14="http://schemas.microsoft.com/office/drawing/2010/main" val="0"/>
              </a:ext>
            </a:extLst>
          </a:blip>
          <a:srcRect r="8574" b="53919"/>
          <a:stretch/>
        </p:blipFill>
        <p:spPr>
          <a:xfrm flipH="1" flipV="1">
            <a:off x="2015406" y="-27384"/>
            <a:ext cx="7132988" cy="1188000"/>
          </a:xfrm>
          <a:prstGeom prst="rect">
            <a:avLst/>
          </a:prstGeom>
        </p:spPr>
      </p:pic>
      <p:sp>
        <p:nvSpPr>
          <p:cNvPr id="20" name="19 CuadroTexto"/>
          <p:cNvSpPr txBox="1"/>
          <p:nvPr/>
        </p:nvSpPr>
        <p:spPr>
          <a:xfrm>
            <a:off x="3366824" y="92297"/>
            <a:ext cx="5357863" cy="492443"/>
          </a:xfrm>
          <a:prstGeom prst="rect">
            <a:avLst/>
          </a:prstGeom>
          <a:noFill/>
        </p:spPr>
        <p:txBody>
          <a:bodyPr wrap="square" rtlCol="0">
            <a:spAutoFit/>
          </a:bodyPr>
          <a:lstStyle/>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INFORME DE LA EVALUACIÓN ESPECÍFICA DE DESEMPEÑO </a:t>
            </a:r>
          </a:p>
          <a:p>
            <a:pPr algn="ctr"/>
            <a:r>
              <a:rPr lang="es-MX" sz="1300" b="1" dirty="0">
                <a:solidFill>
                  <a:schemeClr val="bg1"/>
                </a:solidFill>
                <a:effectLst>
                  <a:outerShdw blurRad="38100" dist="38100" dir="2700000" algn="tl">
                    <a:srgbClr val="000000">
                      <a:alpha val="43137"/>
                    </a:srgbClr>
                  </a:outerShdw>
                </a:effectLst>
                <a:latin typeface="Mestiza" pitchFamily="50" charset="0"/>
                <a:cs typeface="Times New Roman" pitchFamily="18" charset="0"/>
              </a:rPr>
              <a:t>2021</a:t>
            </a:r>
          </a:p>
        </p:txBody>
      </p:sp>
      <p:sp>
        <p:nvSpPr>
          <p:cNvPr id="28" name="27 CuadroTexto"/>
          <p:cNvSpPr txBox="1"/>
          <p:nvPr userDrawn="1"/>
        </p:nvSpPr>
        <p:spPr>
          <a:xfrm>
            <a:off x="8309954" y="6669360"/>
            <a:ext cx="829469" cy="215444"/>
          </a:xfrm>
          <a:prstGeom prst="rect">
            <a:avLst/>
          </a:prstGeom>
          <a:solidFill>
            <a:schemeClr val="bg1"/>
          </a:solidFill>
          <a:ln>
            <a:noFill/>
          </a:ln>
        </p:spPr>
        <p:style>
          <a:lnRef idx="1">
            <a:schemeClr val="dk1"/>
          </a:lnRef>
          <a:fillRef idx="2">
            <a:schemeClr val="dk1"/>
          </a:fillRef>
          <a:effectRef idx="1">
            <a:schemeClr val="dk1"/>
          </a:effectRef>
          <a:fontRef idx="minor">
            <a:schemeClr val="dk1"/>
          </a:fontRef>
        </p:style>
        <p:txBody>
          <a:bodyPr wrap="square" rtlCol="0">
            <a:spAutoFit/>
          </a:bodyPr>
          <a:lstStyle/>
          <a:p>
            <a:pPr algn="ctr"/>
            <a:endParaRPr lang="es-MX" sz="800" b="1" dirty="0">
              <a:solidFill>
                <a:srgbClr val="3D2E32"/>
              </a:solidFill>
            </a:endParaRPr>
          </a:p>
        </p:txBody>
      </p:sp>
      <p:sp>
        <p:nvSpPr>
          <p:cNvPr id="29" name="28 Marcador de título"/>
          <p:cNvSpPr>
            <a:spLocks noGrp="1"/>
          </p:cNvSpPr>
          <p:nvPr>
            <p:ph type="title"/>
          </p:nvPr>
        </p:nvSpPr>
        <p:spPr>
          <a:xfrm>
            <a:off x="4067944" y="692696"/>
            <a:ext cx="4104456" cy="276999"/>
          </a:xfrm>
          <a:prstGeom prst="rect">
            <a:avLst/>
          </a:prstGeom>
          <a:solidFill>
            <a:schemeClr val="bg1"/>
          </a:solidFill>
          <a:ln>
            <a:solidFill>
              <a:schemeClr val="bg1">
                <a:lumMod val="75000"/>
              </a:schemeClr>
            </a:solidFill>
          </a:ln>
        </p:spPr>
        <p:style>
          <a:lnRef idx="1">
            <a:schemeClr val="accent2"/>
          </a:lnRef>
          <a:fillRef idx="2">
            <a:schemeClr val="accent2"/>
          </a:fillRef>
          <a:effectRef idx="1">
            <a:schemeClr val="accent2"/>
          </a:effectRef>
          <a:fontRef idx="none"/>
        </p:style>
        <p:txBody>
          <a:bodyPr wrap="square" rtlCol="0">
            <a:spAutoFit/>
          </a:bodyPr>
          <a:lstStyle/>
          <a:p>
            <a:pPr marL="0" lvl="0"/>
            <a:r>
              <a:rPr lang="es-MX" dirty="0"/>
              <a:t>Servicios de Educación Básica e Inicial de Calidad</a:t>
            </a:r>
          </a:p>
        </p:txBody>
      </p:sp>
      <p:sp>
        <p:nvSpPr>
          <p:cNvPr id="30" name="29 Marcador de número de diapositiva"/>
          <p:cNvSpPr>
            <a:spLocks noGrp="1"/>
          </p:cNvSpPr>
          <p:nvPr>
            <p:ph type="sldNum" sz="quarter" idx="4"/>
          </p:nvPr>
        </p:nvSpPr>
        <p:spPr>
          <a:xfrm>
            <a:off x="8316416" y="6669384"/>
            <a:ext cx="828000" cy="216000"/>
          </a:xfrm>
          <a:prstGeom prst="rect">
            <a:avLst/>
          </a:prstGeom>
        </p:spPr>
        <p:txBody>
          <a:bodyPr vert="horz" lIns="91440" tIns="45720" rIns="91440" bIns="45720" rtlCol="0" anchor="ctr"/>
          <a:lstStyle>
            <a:lvl1pPr algn="r">
              <a:defRPr sz="1200">
                <a:solidFill>
                  <a:schemeClr val="tx1">
                    <a:tint val="75000"/>
                  </a:schemeClr>
                </a:solidFill>
              </a:defRPr>
            </a:lvl1pPr>
          </a:lstStyle>
          <a:p>
            <a:fld id="{34762513-7D76-44F4-A4EB-02F5BA9AE113}" type="slidenum">
              <a:rPr lang="es-MX" smtClean="0"/>
              <a:t>‹Nº›</a:t>
            </a:fld>
            <a:endParaRPr lang="es-MX" dirty="0"/>
          </a:p>
        </p:txBody>
      </p:sp>
      <p:sp>
        <p:nvSpPr>
          <p:cNvPr id="11" name="10 Elipse"/>
          <p:cNvSpPr/>
          <p:nvPr userDrawn="1"/>
        </p:nvSpPr>
        <p:spPr>
          <a:xfrm>
            <a:off x="1475656" y="-20184"/>
            <a:ext cx="1079500" cy="117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s-MX"/>
          </a:p>
        </p:txBody>
      </p:sp>
      <p:pic>
        <p:nvPicPr>
          <p:cNvPr id="10" name="9 Imagen" descr="Logotipo&#10;&#10;Descripción generada automáticamente"/>
          <p:cNvPicPr/>
          <p:nvPr userDrawn="1"/>
        </p:nvPicPr>
        <p:blipFill>
          <a:blip r:embed="rId7" cstate="print">
            <a:extLst>
              <a:ext uri="{28A0092B-C50C-407E-A947-70E740481C1C}">
                <a14:useLocalDpi xmlns:a14="http://schemas.microsoft.com/office/drawing/2010/main" val="0"/>
              </a:ext>
            </a:extLst>
          </a:blip>
          <a:stretch>
            <a:fillRect/>
          </a:stretch>
        </p:blipFill>
        <p:spPr>
          <a:xfrm>
            <a:off x="119019" y="92297"/>
            <a:ext cx="2232247" cy="924288"/>
          </a:xfrm>
          <a:prstGeom prst="rect">
            <a:avLst/>
          </a:prstGeom>
        </p:spPr>
      </p:pic>
    </p:spTree>
    <p:extLst>
      <p:ext uri="{BB962C8B-B14F-4D97-AF65-F5344CB8AC3E}">
        <p14:creationId xmlns:p14="http://schemas.microsoft.com/office/powerpoint/2010/main" val="3454965763"/>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9 Tabla"/>
          <p:cNvGraphicFramePr>
            <a:graphicFrameLocks noGrp="1"/>
          </p:cNvGraphicFramePr>
          <p:nvPr>
            <p:extLst>
              <p:ext uri="{D42A27DB-BD31-4B8C-83A1-F6EECF244321}">
                <p14:modId xmlns:p14="http://schemas.microsoft.com/office/powerpoint/2010/main" val="2009684821"/>
              </p:ext>
            </p:extLst>
          </p:nvPr>
        </p:nvGraphicFramePr>
        <p:xfrm>
          <a:off x="755576" y="1484016"/>
          <a:ext cx="8136904" cy="4964240"/>
        </p:xfrm>
        <a:graphic>
          <a:graphicData uri="http://schemas.openxmlformats.org/drawingml/2006/table">
            <a:tbl>
              <a:tblPr firstRow="1" bandRow="1">
                <a:effectLst/>
                <a:tableStyleId>{5C22544A-7EE6-4342-B048-85BDC9FD1C3A}</a:tableStyleId>
              </a:tblPr>
              <a:tblGrid>
                <a:gridCol w="8136904">
                  <a:extLst>
                    <a:ext uri="{9D8B030D-6E8A-4147-A177-3AD203B41FA5}">
                      <a16:colId xmlns:a16="http://schemas.microsoft.com/office/drawing/2014/main" val="20000"/>
                    </a:ext>
                  </a:extLst>
                </a:gridCol>
              </a:tblGrid>
              <a:tr h="3744416">
                <a:tc>
                  <a:txBody>
                    <a:bodyPr/>
                    <a:lstStyle/>
                    <a:p>
                      <a:pPr algn="just">
                        <a:lnSpc>
                          <a:spcPct val="110000"/>
                        </a:lnSpc>
                      </a:pPr>
                      <a:r>
                        <a:rPr lang="es-MX" sz="1050" b="0" kern="1200" dirty="0">
                          <a:solidFill>
                            <a:schemeClr val="tx1"/>
                          </a:solidFill>
                          <a:effectLst/>
                          <a:latin typeface="Mestiza" pitchFamily="50" charset="0"/>
                          <a:ea typeface="+mn-ea"/>
                          <a:cs typeface="+mn-cs"/>
                        </a:rPr>
                        <a:t>El programa busca atender a todos los alumnos inscritos en escuelas públicas de educación básica: preescolar, primaria y secundaria, en todos sus servicios, así como también los alumnos de educación inicial escolarizada. </a:t>
                      </a:r>
                    </a:p>
                    <a:p>
                      <a:pPr algn="just">
                        <a:lnSpc>
                          <a:spcPct val="110000"/>
                        </a:lnSpc>
                      </a:pPr>
                      <a:endParaRPr lang="es-MX" sz="800" b="0" kern="1200" dirty="0">
                        <a:solidFill>
                          <a:schemeClr val="tx1"/>
                        </a:solidFill>
                        <a:effectLst/>
                        <a:latin typeface="Mestiza" pitchFamily="50" charset="0"/>
                        <a:ea typeface="+mn-ea"/>
                        <a:cs typeface="+mn-cs"/>
                      </a:endParaRPr>
                    </a:p>
                    <a:p>
                      <a:pPr marL="171450" lvl="0" indent="-171450" algn="just">
                        <a:lnSpc>
                          <a:spcPct val="110000"/>
                        </a:lnSpc>
                        <a:buFont typeface="Wingdings" pitchFamily="2" charset="2"/>
                        <a:buChar char="Ø"/>
                      </a:pPr>
                      <a:r>
                        <a:rPr lang="es-MX" sz="1050" b="1" kern="1200" dirty="0">
                          <a:solidFill>
                            <a:schemeClr val="tx1"/>
                          </a:solidFill>
                          <a:effectLst/>
                          <a:latin typeface="Mestiza" pitchFamily="50" charset="0"/>
                          <a:ea typeface="+mn-ea"/>
                          <a:cs typeface="+mn-cs"/>
                        </a:rPr>
                        <a:t>Objetivos y estrategias del programa:</a:t>
                      </a:r>
                    </a:p>
                    <a:p>
                      <a:pPr marL="216000" algn="just">
                        <a:lnSpc>
                          <a:spcPct val="110000"/>
                        </a:lnSpc>
                      </a:pPr>
                      <a:r>
                        <a:rPr lang="es-MX" sz="1050" b="1" kern="1200" dirty="0">
                          <a:solidFill>
                            <a:schemeClr val="tx1"/>
                          </a:solidFill>
                          <a:effectLst/>
                          <a:latin typeface="Mestiza" pitchFamily="50" charset="0"/>
                          <a:ea typeface="+mn-ea"/>
                          <a:cs typeface="+mn-cs"/>
                        </a:rPr>
                        <a:t>Objetivo 1. </a:t>
                      </a:r>
                      <a:r>
                        <a:rPr lang="es-MX" sz="1050" b="0" kern="1200" dirty="0">
                          <a:solidFill>
                            <a:schemeClr val="tx1"/>
                          </a:solidFill>
                          <a:effectLst/>
                          <a:latin typeface="Mestiza" pitchFamily="50" charset="0"/>
                          <a:ea typeface="+mn-ea"/>
                          <a:cs typeface="+mn-cs"/>
                        </a:rPr>
                        <a:t>Mejorar la cobertura y retención en todos los niveles educativos en línea con la NEM.</a:t>
                      </a:r>
                    </a:p>
                    <a:p>
                      <a:pPr marL="216000" algn="just">
                        <a:lnSpc>
                          <a:spcPct val="110000"/>
                        </a:lnSpc>
                      </a:pPr>
                      <a:r>
                        <a:rPr lang="es-MX" sz="1050" b="1" kern="1200" dirty="0">
                          <a:solidFill>
                            <a:schemeClr val="tx1"/>
                          </a:solidFill>
                          <a:effectLst/>
                          <a:latin typeface="Mestiza" pitchFamily="50" charset="0"/>
                          <a:ea typeface="+mn-ea"/>
                          <a:cs typeface="+mn-cs"/>
                        </a:rPr>
                        <a:t>Objetivo 2. </a:t>
                      </a:r>
                      <a:r>
                        <a:rPr lang="es-MX" sz="1050" b="0" kern="1200" dirty="0">
                          <a:solidFill>
                            <a:schemeClr val="tx1"/>
                          </a:solidFill>
                          <a:effectLst/>
                          <a:latin typeface="Mestiza" pitchFamily="50" charset="0"/>
                          <a:ea typeface="+mn-ea"/>
                          <a:cs typeface="+mn-cs"/>
                        </a:rPr>
                        <a:t>Asegurar que el Sistema Educativo Estatal ofrezca educación pertinente y de calidad.</a:t>
                      </a:r>
                    </a:p>
                    <a:p>
                      <a:pPr marL="216000" algn="just">
                        <a:lnSpc>
                          <a:spcPct val="110000"/>
                        </a:lnSpc>
                      </a:pPr>
                      <a:r>
                        <a:rPr lang="es-MX" sz="1050" b="1" kern="1200" dirty="0">
                          <a:solidFill>
                            <a:schemeClr val="tx1"/>
                          </a:solidFill>
                          <a:effectLst/>
                          <a:latin typeface="Mestiza" pitchFamily="50" charset="0"/>
                          <a:ea typeface="+mn-ea"/>
                          <a:cs typeface="+mn-cs"/>
                        </a:rPr>
                        <a:t>Estrategia 1.2.</a:t>
                      </a:r>
                      <a:r>
                        <a:rPr lang="es-MX" sz="1050" b="0" kern="1200" dirty="0">
                          <a:solidFill>
                            <a:schemeClr val="tx1"/>
                          </a:solidFill>
                          <a:effectLst/>
                          <a:latin typeface="Mestiza" pitchFamily="50" charset="0"/>
                          <a:ea typeface="+mn-ea"/>
                          <a:cs typeface="+mn-cs"/>
                        </a:rPr>
                        <a:t> Fortalecer los mecanismos que permitan la permanencia en el aula.</a:t>
                      </a:r>
                    </a:p>
                    <a:p>
                      <a:pPr marL="324000" algn="just">
                        <a:lnSpc>
                          <a:spcPct val="110000"/>
                        </a:lnSpc>
                      </a:pPr>
                      <a:r>
                        <a:rPr lang="es-MX" sz="1050" b="1" kern="1200" dirty="0">
                          <a:solidFill>
                            <a:schemeClr val="tx1"/>
                          </a:solidFill>
                          <a:effectLst/>
                          <a:latin typeface="Mestiza" pitchFamily="50" charset="0"/>
                          <a:ea typeface="+mn-ea"/>
                          <a:cs typeface="+mn-cs"/>
                        </a:rPr>
                        <a:t>1.2.3.</a:t>
                      </a:r>
                      <a:r>
                        <a:rPr lang="es-MX" sz="1050" b="0" kern="1200" dirty="0">
                          <a:solidFill>
                            <a:schemeClr val="tx1"/>
                          </a:solidFill>
                          <a:effectLst/>
                          <a:latin typeface="Mestiza" pitchFamily="50" charset="0"/>
                          <a:ea typeface="+mn-ea"/>
                          <a:cs typeface="+mn-cs"/>
                        </a:rPr>
                        <a:t> Reforzar el Sistema de Tutorías Académicas.</a:t>
                      </a:r>
                    </a:p>
                    <a:p>
                      <a:pPr marL="324000" algn="just">
                        <a:lnSpc>
                          <a:spcPct val="110000"/>
                        </a:lnSpc>
                      </a:pPr>
                      <a:r>
                        <a:rPr lang="es-MX" sz="1050" b="1" kern="1200" dirty="0">
                          <a:solidFill>
                            <a:schemeClr val="tx1"/>
                          </a:solidFill>
                          <a:effectLst/>
                          <a:latin typeface="Mestiza" pitchFamily="50" charset="0"/>
                          <a:ea typeface="+mn-ea"/>
                          <a:cs typeface="+mn-cs"/>
                        </a:rPr>
                        <a:t>1.2.4.</a:t>
                      </a:r>
                      <a:r>
                        <a:rPr lang="es-MX" sz="1050" b="0" kern="1200" dirty="0">
                          <a:solidFill>
                            <a:schemeClr val="tx1"/>
                          </a:solidFill>
                          <a:effectLst/>
                          <a:latin typeface="Mestiza" pitchFamily="50" charset="0"/>
                          <a:ea typeface="+mn-ea"/>
                          <a:cs typeface="+mn-cs"/>
                        </a:rPr>
                        <a:t> Asegurar una evaluación diagnóstica apegada a la realidad de las escuelas de educación básica para apoyar a los estudiantes que se encuentran en riesgo de rezago académico.</a:t>
                      </a:r>
                    </a:p>
                    <a:p>
                      <a:pPr algn="just">
                        <a:lnSpc>
                          <a:spcPct val="110000"/>
                        </a:lnSpc>
                      </a:pPr>
                      <a:r>
                        <a:rPr lang="es-MX" sz="1050" b="0" kern="1200" dirty="0">
                          <a:solidFill>
                            <a:schemeClr val="tx1"/>
                          </a:solidFill>
                          <a:effectLst/>
                          <a:latin typeface="Mestiza" pitchFamily="50" charset="0"/>
                          <a:ea typeface="+mn-ea"/>
                          <a:cs typeface="+mn-cs"/>
                        </a:rPr>
                        <a:t> </a:t>
                      </a:r>
                    </a:p>
                    <a:p>
                      <a:pPr marL="171450" lvl="0" indent="-171450" algn="just" defTabSz="914400" rtl="0" eaLnBrk="1" latinLnBrk="0" hangingPunct="1">
                        <a:lnSpc>
                          <a:spcPct val="110000"/>
                        </a:lnSpc>
                        <a:buFont typeface="Wingdings" pitchFamily="2" charset="2"/>
                        <a:buChar char="Ø"/>
                      </a:pPr>
                      <a:r>
                        <a:rPr lang="es-MX" sz="1050" b="1" kern="1200" dirty="0">
                          <a:solidFill>
                            <a:schemeClr val="tx1"/>
                          </a:solidFill>
                          <a:effectLst/>
                          <a:latin typeface="Mestiza" pitchFamily="50" charset="0"/>
                          <a:ea typeface="+mn-ea"/>
                          <a:cs typeface="+mn-cs"/>
                        </a:rPr>
                        <a:t>Actividades que realiza el programa:</a:t>
                      </a:r>
                    </a:p>
                    <a:p>
                      <a:pPr marL="396000" lvl="0" indent="-180000" algn="just">
                        <a:lnSpc>
                          <a:spcPct val="110000"/>
                        </a:lnSpc>
                        <a:buFont typeface="+mj-lt"/>
                        <a:buAutoNum type="arabicPeriod"/>
                      </a:pPr>
                      <a:r>
                        <a:rPr lang="es-MX" sz="1050" b="0" kern="1200" dirty="0">
                          <a:solidFill>
                            <a:schemeClr val="tx1"/>
                          </a:solidFill>
                          <a:effectLst/>
                          <a:latin typeface="Mestiza" pitchFamily="50" charset="0"/>
                          <a:ea typeface="+mn-ea"/>
                          <a:cs typeface="+mn-cs"/>
                        </a:rPr>
                        <a:t>Establecer la lógica para la distribución de libros.</a:t>
                      </a:r>
                    </a:p>
                    <a:p>
                      <a:pPr marL="396000" lvl="0" indent="-180000" algn="just">
                        <a:lnSpc>
                          <a:spcPct val="110000"/>
                        </a:lnSpc>
                        <a:buFont typeface="+mj-lt"/>
                        <a:buAutoNum type="arabicPeriod"/>
                      </a:pPr>
                      <a:r>
                        <a:rPr lang="es-MX" sz="1050" b="0" kern="1200" dirty="0">
                          <a:solidFill>
                            <a:schemeClr val="tx1"/>
                          </a:solidFill>
                          <a:effectLst/>
                          <a:latin typeface="Mestiza" pitchFamily="50" charset="0"/>
                          <a:ea typeface="+mn-ea"/>
                          <a:cs typeface="+mn-cs"/>
                        </a:rPr>
                        <a:t>Capacitar a los directores de secundaria sobre la selección vía web de los libros de texto de secundaria.</a:t>
                      </a:r>
                    </a:p>
                    <a:p>
                      <a:pPr marL="396000" lvl="0" indent="-180000" algn="just">
                        <a:lnSpc>
                          <a:spcPct val="110000"/>
                        </a:lnSpc>
                        <a:buFont typeface="+mj-lt"/>
                        <a:buAutoNum type="arabicPeriod"/>
                      </a:pPr>
                      <a:r>
                        <a:rPr lang="es-MX" sz="1050" b="0" kern="1200" dirty="0">
                          <a:solidFill>
                            <a:schemeClr val="tx1"/>
                          </a:solidFill>
                          <a:effectLst/>
                          <a:latin typeface="Mestiza" pitchFamily="50" charset="0"/>
                          <a:ea typeface="+mn-ea"/>
                          <a:cs typeface="+mn-cs"/>
                        </a:rPr>
                        <a:t>Capacitar en el manejo del Sistema de Evaluación Diagnóstica en Escuelas Públicas de Educación Básica (EPEB) a los supervisores de educación básica.</a:t>
                      </a:r>
                    </a:p>
                    <a:p>
                      <a:pPr marL="396000" lvl="0" indent="-180000" algn="just">
                        <a:lnSpc>
                          <a:spcPct val="110000"/>
                        </a:lnSpc>
                        <a:buFont typeface="+mj-lt"/>
                        <a:buAutoNum type="arabicPeriod"/>
                      </a:pPr>
                      <a:r>
                        <a:rPr lang="es-MX" sz="1050" b="0" kern="1200" dirty="0">
                          <a:solidFill>
                            <a:schemeClr val="tx1"/>
                          </a:solidFill>
                          <a:effectLst/>
                          <a:latin typeface="Mestiza" pitchFamily="50" charset="0"/>
                          <a:ea typeface="+mn-ea"/>
                          <a:cs typeface="+mn-cs"/>
                        </a:rPr>
                        <a:t>Aplicar el Sistema de Evaluación Diagnóstica en EPEB en EPEB.</a:t>
                      </a:r>
                    </a:p>
                    <a:p>
                      <a:pPr marL="396000" lvl="0" indent="-180000" algn="just">
                        <a:lnSpc>
                          <a:spcPct val="110000"/>
                        </a:lnSpc>
                        <a:buFont typeface="+mj-lt"/>
                        <a:buAutoNum type="arabicPeriod"/>
                      </a:pPr>
                      <a:r>
                        <a:rPr lang="es-MX" sz="1050" b="0" kern="1200" dirty="0">
                          <a:solidFill>
                            <a:schemeClr val="tx1"/>
                          </a:solidFill>
                          <a:effectLst/>
                          <a:latin typeface="Mestiza" pitchFamily="50" charset="0"/>
                          <a:ea typeface="+mn-ea"/>
                          <a:cs typeface="+mn-cs"/>
                        </a:rPr>
                        <a:t>Diseñar las estrategias globales de mejora escolar (EGME) por los CTE.</a:t>
                      </a:r>
                    </a:p>
                    <a:p>
                      <a:pPr marL="396000" lvl="0" indent="-180000" algn="just">
                        <a:lnSpc>
                          <a:spcPct val="110000"/>
                        </a:lnSpc>
                        <a:buFont typeface="+mj-lt"/>
                        <a:buAutoNum type="arabicPeriod"/>
                      </a:pPr>
                      <a:r>
                        <a:rPr lang="es-MX" sz="1050" b="0" kern="1200" dirty="0">
                          <a:solidFill>
                            <a:schemeClr val="tx1"/>
                          </a:solidFill>
                          <a:effectLst/>
                          <a:latin typeface="Mestiza" pitchFamily="50" charset="0"/>
                          <a:ea typeface="+mn-ea"/>
                          <a:cs typeface="+mn-cs"/>
                        </a:rPr>
                        <a:t>Implementar el Programa Escolar de Mejora Continua (PEMC) en EPEB.</a:t>
                      </a:r>
                    </a:p>
                    <a:p>
                      <a:pPr marL="396000" lvl="0" indent="-180000" algn="just">
                        <a:lnSpc>
                          <a:spcPct val="110000"/>
                        </a:lnSpc>
                        <a:buFont typeface="+mj-lt"/>
                        <a:buAutoNum type="arabicPeriod"/>
                      </a:pPr>
                      <a:r>
                        <a:rPr lang="es-MX" sz="1050" b="0" kern="1200" dirty="0">
                          <a:solidFill>
                            <a:schemeClr val="tx1"/>
                          </a:solidFill>
                          <a:effectLst/>
                          <a:latin typeface="Mestiza" pitchFamily="50" charset="0"/>
                          <a:ea typeface="+mn-ea"/>
                          <a:cs typeface="+mn-cs"/>
                        </a:rPr>
                        <a:t>Gestionar los requerimientos operativos en apoyo al Programa de Formación Continua.</a:t>
                      </a:r>
                    </a:p>
                    <a:p>
                      <a:pPr marL="396000" lvl="0" indent="-180000" algn="just">
                        <a:lnSpc>
                          <a:spcPct val="110000"/>
                        </a:lnSpc>
                        <a:buFont typeface="+mj-lt"/>
                        <a:buAutoNum type="arabicPeriod"/>
                      </a:pPr>
                      <a:r>
                        <a:rPr lang="es-MX" sz="1050" b="0" kern="1200" dirty="0">
                          <a:solidFill>
                            <a:schemeClr val="tx1"/>
                          </a:solidFill>
                          <a:effectLst/>
                          <a:latin typeface="Mestiza" pitchFamily="50" charset="0"/>
                          <a:ea typeface="+mn-ea"/>
                          <a:cs typeface="+mn-cs"/>
                        </a:rPr>
                        <a:t>Asignar tutores a docentes de EPEB.</a:t>
                      </a:r>
                    </a:p>
                    <a:p>
                      <a:pPr marL="396000" lvl="0" indent="-180000" algn="just">
                        <a:lnSpc>
                          <a:spcPct val="110000"/>
                        </a:lnSpc>
                        <a:buFont typeface="+mj-lt"/>
                        <a:buAutoNum type="arabicPeriod"/>
                      </a:pPr>
                      <a:r>
                        <a:rPr lang="es-MX" sz="1050" b="0" kern="1200" dirty="0">
                          <a:solidFill>
                            <a:schemeClr val="tx1"/>
                          </a:solidFill>
                          <a:effectLst/>
                          <a:latin typeface="Mestiza" pitchFamily="50" charset="0"/>
                          <a:ea typeface="+mn-ea"/>
                          <a:cs typeface="+mn-cs"/>
                        </a:rPr>
                        <a:t>Conformar la estructura de operación del Sistema de Asesoría Académica a la Escuela (SAAE).</a:t>
                      </a:r>
                    </a:p>
                    <a:p>
                      <a:pPr algn="just">
                        <a:lnSpc>
                          <a:spcPct val="110000"/>
                        </a:lnSpc>
                      </a:pPr>
                      <a:r>
                        <a:rPr lang="es-MX" sz="1050" b="0" kern="1200" dirty="0">
                          <a:solidFill>
                            <a:schemeClr val="tx1"/>
                          </a:solidFill>
                          <a:effectLst/>
                          <a:latin typeface="Mestiza" pitchFamily="50" charset="0"/>
                          <a:ea typeface="+mn-ea"/>
                          <a:cs typeface="+mn-cs"/>
                        </a:rPr>
                        <a:t>  </a:t>
                      </a:r>
                    </a:p>
                    <a:p>
                      <a:pPr marL="171450" lvl="0" indent="-171450" algn="just" defTabSz="914400" rtl="0" eaLnBrk="1" latinLnBrk="0" hangingPunct="1">
                        <a:lnSpc>
                          <a:spcPct val="110000"/>
                        </a:lnSpc>
                        <a:buFont typeface="Wingdings" pitchFamily="2" charset="2"/>
                        <a:buChar char="Ø"/>
                      </a:pPr>
                      <a:r>
                        <a:rPr lang="es-MX" sz="1050" b="1" kern="1200" dirty="0">
                          <a:solidFill>
                            <a:schemeClr val="tx1"/>
                          </a:solidFill>
                          <a:effectLst/>
                          <a:latin typeface="Mestiza" pitchFamily="50" charset="0"/>
                          <a:ea typeface="+mn-ea"/>
                          <a:cs typeface="+mn-cs"/>
                        </a:rPr>
                        <a:t>Apoyos y/o servicios que el programa entrega:</a:t>
                      </a:r>
                    </a:p>
                    <a:p>
                      <a:pPr marL="396000" lvl="0" indent="-180000" algn="just">
                        <a:lnSpc>
                          <a:spcPct val="110000"/>
                        </a:lnSpc>
                        <a:buFont typeface="Wingdings" pitchFamily="2" charset="2"/>
                        <a:buChar char="§"/>
                      </a:pPr>
                      <a:r>
                        <a:rPr lang="es-MX" sz="1050" b="0" kern="1200" dirty="0">
                          <a:solidFill>
                            <a:schemeClr val="tx1"/>
                          </a:solidFill>
                          <a:effectLst/>
                          <a:latin typeface="Mestiza" pitchFamily="50" charset="0"/>
                          <a:ea typeface="+mn-ea"/>
                          <a:cs typeface="+mn-cs"/>
                        </a:rPr>
                        <a:t>Libros de texto gratuitos para los alumnos de educación básica en Sinaloa distribuidos por zonas escolares.</a:t>
                      </a:r>
                    </a:p>
                    <a:p>
                      <a:pPr marL="396000" lvl="0" indent="-180000" algn="just">
                        <a:lnSpc>
                          <a:spcPct val="110000"/>
                        </a:lnSpc>
                        <a:buFont typeface="Wingdings" pitchFamily="2" charset="2"/>
                        <a:buChar char="§"/>
                      </a:pPr>
                      <a:r>
                        <a:rPr lang="es-MX" sz="1050" b="0" kern="1200" dirty="0">
                          <a:solidFill>
                            <a:schemeClr val="tx1"/>
                          </a:solidFill>
                          <a:effectLst/>
                          <a:latin typeface="Mestiza" pitchFamily="50" charset="0"/>
                          <a:ea typeface="+mn-ea"/>
                          <a:cs typeface="+mn-cs"/>
                        </a:rPr>
                        <a:t>Sistema de Evaluación Diagnóstica en EPEB instalado.				</a:t>
                      </a:r>
                    </a:p>
                    <a:p>
                      <a:pPr marL="396000" lvl="0" indent="-180000" algn="just">
                        <a:lnSpc>
                          <a:spcPct val="110000"/>
                        </a:lnSpc>
                        <a:buFont typeface="Wingdings" pitchFamily="2" charset="2"/>
                        <a:buChar char="§"/>
                      </a:pPr>
                      <a:r>
                        <a:rPr lang="es-MX" sz="1050" b="0" kern="1200" dirty="0">
                          <a:solidFill>
                            <a:schemeClr val="tx1"/>
                          </a:solidFill>
                          <a:effectLst/>
                          <a:latin typeface="Mestiza" pitchFamily="50" charset="0"/>
                          <a:ea typeface="+mn-ea"/>
                          <a:cs typeface="+mn-cs"/>
                        </a:rPr>
                        <a:t>Programa de Formación Continua ofrecido a las figuras educativas de EPEB.	</a:t>
                      </a:r>
                    </a:p>
                    <a:p>
                      <a:pPr marL="396000" indent="-180000" algn="just">
                        <a:lnSpc>
                          <a:spcPct val="110000"/>
                        </a:lnSpc>
                        <a:buFont typeface="Wingdings" pitchFamily="2" charset="2"/>
                        <a:buChar char="§"/>
                      </a:pPr>
                      <a:r>
                        <a:rPr lang="es-MX" sz="1050" b="0" kern="1200" dirty="0">
                          <a:solidFill>
                            <a:schemeClr val="tx1"/>
                          </a:solidFill>
                          <a:effectLst/>
                          <a:latin typeface="Mestiza" pitchFamily="50" charset="0"/>
                          <a:ea typeface="+mn-ea"/>
                          <a:cs typeface="+mn-cs"/>
                        </a:rPr>
                        <a:t>Sistema de Asesoría Académica a la Escuela (SAAE) proporcionado.</a:t>
                      </a:r>
                      <a:endParaRPr lang="es-MX" sz="1050" b="0" dirty="0">
                        <a:solidFill>
                          <a:schemeClr val="tx1"/>
                        </a:solidFill>
                        <a:effectLst/>
                        <a:latin typeface="Mestiza" pitchFamily="50" charset="0"/>
                        <a:ea typeface="Calibri"/>
                        <a:cs typeface="Times New Roman"/>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0"/>
                  </a:ext>
                </a:extLst>
              </a:tr>
            </a:tbl>
          </a:graphicData>
        </a:graphic>
      </p:graphicFrame>
      <p:sp>
        <p:nvSpPr>
          <p:cNvPr id="12" name="11 Marcador de número de diapositiva"/>
          <p:cNvSpPr>
            <a:spLocks noGrp="1"/>
          </p:cNvSpPr>
          <p:nvPr>
            <p:ph type="sldNum" sz="quarter" idx="4"/>
          </p:nvPr>
        </p:nvSpPr>
        <p:spPr>
          <a:ln>
            <a:noFill/>
          </a:ln>
        </p:spPr>
        <p:txBody>
          <a:bodyPr/>
          <a:lstStyle/>
          <a:p>
            <a:fld id="{34762513-7D76-44F4-A4EB-02F5BA9AE113}" type="slidenum">
              <a:rPr lang="es-MX" smtClean="0"/>
              <a:t>1</a:t>
            </a:fld>
            <a:endParaRPr lang="es-MX" dirty="0"/>
          </a:p>
        </p:txBody>
      </p:sp>
      <p:sp>
        <p:nvSpPr>
          <p:cNvPr id="8" name="2 Pentágono">
            <a:extLst>
              <a:ext uri="{FF2B5EF4-FFF2-40B4-BE49-F238E27FC236}">
                <a16:creationId xmlns:a16="http://schemas.microsoft.com/office/drawing/2014/main" id="{5F4D898A-1D49-4862-B393-D8F7D65B3861}"/>
              </a:ext>
            </a:extLst>
          </p:cNvPr>
          <p:cNvSpPr/>
          <p:nvPr/>
        </p:nvSpPr>
        <p:spPr>
          <a:xfrm rot="5400000">
            <a:off x="-2165818" y="3915668"/>
            <a:ext cx="4969320" cy="396000"/>
          </a:xfrm>
          <a:prstGeom prst="homePlate">
            <a:avLst/>
          </a:prstGeom>
          <a:blipFill dpi="0" rotWithShape="1">
            <a:blip r:embed="rId3"/>
            <a:srcRect/>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9" name="3 CuadroTexto">
            <a:extLst>
              <a:ext uri="{FF2B5EF4-FFF2-40B4-BE49-F238E27FC236}">
                <a16:creationId xmlns:a16="http://schemas.microsoft.com/office/drawing/2014/main" id="{BD95FFDF-CE65-4CC7-86A1-12A0E971A56C}"/>
              </a:ext>
            </a:extLst>
          </p:cNvPr>
          <p:cNvSpPr txBox="1"/>
          <p:nvPr/>
        </p:nvSpPr>
        <p:spPr>
          <a:xfrm rot="16200000">
            <a:off x="-860874" y="3756766"/>
            <a:ext cx="2379837"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Mestiza" pitchFamily="50" charset="0"/>
              </a:rPr>
              <a:t>Descripción del Programa</a:t>
            </a:r>
          </a:p>
        </p:txBody>
      </p:sp>
      <p:sp>
        <p:nvSpPr>
          <p:cNvPr id="13" name="4 Elipse">
            <a:extLst>
              <a:ext uri="{FF2B5EF4-FFF2-40B4-BE49-F238E27FC236}">
                <a16:creationId xmlns:a16="http://schemas.microsoft.com/office/drawing/2014/main" id="{A3EF9052-8316-4E5F-AF1F-DCF8A684A182}"/>
              </a:ext>
            </a:extLst>
          </p:cNvPr>
          <p:cNvSpPr/>
          <p:nvPr/>
        </p:nvSpPr>
        <p:spPr>
          <a:xfrm>
            <a:off x="35496" y="1268760"/>
            <a:ext cx="576000" cy="576000"/>
          </a:xfrm>
          <a:prstGeom prst="ellipse">
            <a:avLst/>
          </a:prstGeom>
          <a:blipFill dpi="0" rotWithShape="1">
            <a:blip r:embed="rId3"/>
            <a:srcRect/>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1</a:t>
            </a:r>
          </a:p>
        </p:txBody>
      </p:sp>
      <p:sp>
        <p:nvSpPr>
          <p:cNvPr id="14" name="28 Marcador de título"/>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 Educación Básica e Inicial de Calidad</a:t>
            </a:r>
          </a:p>
        </p:txBody>
      </p:sp>
    </p:spTree>
    <p:extLst>
      <p:ext uri="{BB962C8B-B14F-4D97-AF65-F5344CB8AC3E}">
        <p14:creationId xmlns:p14="http://schemas.microsoft.com/office/powerpoint/2010/main" val="9611817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Cheurón"/>
          <p:cNvSpPr/>
          <p:nvPr/>
        </p:nvSpPr>
        <p:spPr>
          <a:xfrm>
            <a:off x="703002" y="141277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¿Cuáles son los resultados del Programa y cómo los mide?</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2</a:t>
            </a:fld>
            <a:endParaRPr lang="es-MX" dirty="0"/>
          </a:p>
        </p:txBody>
      </p:sp>
      <p:sp>
        <p:nvSpPr>
          <p:cNvPr id="10" name="9 Cheurón"/>
          <p:cNvSpPr/>
          <p:nvPr/>
        </p:nvSpPr>
        <p:spPr>
          <a:xfrm rot="5400000">
            <a:off x="-2242635" y="3765868"/>
            <a:ext cx="5122952" cy="396000"/>
          </a:xfrm>
          <a:prstGeom prst="chevron">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CuadroTexto"/>
          <p:cNvSpPr txBox="1"/>
          <p:nvPr/>
        </p:nvSpPr>
        <p:spPr>
          <a:xfrm rot="16200000">
            <a:off x="-221218" y="3614536"/>
            <a:ext cx="1080120"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Resultados</a:t>
            </a:r>
            <a:endParaRPr lang="es-MX" sz="1200" dirty="0">
              <a:solidFill>
                <a:schemeClr val="bg1"/>
              </a:solidFill>
              <a:latin typeface="Mestiza" pitchFamily="50" charset="0"/>
            </a:endParaRPr>
          </a:p>
        </p:txBody>
      </p:sp>
      <p:sp>
        <p:nvSpPr>
          <p:cNvPr id="13" name="12 Elipse"/>
          <p:cNvSpPr/>
          <p:nvPr/>
        </p:nvSpPr>
        <p:spPr>
          <a:xfrm>
            <a:off x="35496" y="1268824"/>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2</a:t>
            </a:r>
          </a:p>
        </p:txBody>
      </p:sp>
      <p:graphicFrame>
        <p:nvGraphicFramePr>
          <p:cNvPr id="14" name="13 Tabla"/>
          <p:cNvGraphicFramePr>
            <a:graphicFrameLocks noGrp="1"/>
          </p:cNvGraphicFramePr>
          <p:nvPr>
            <p:extLst>
              <p:ext uri="{D42A27DB-BD31-4B8C-83A1-F6EECF244321}">
                <p14:modId xmlns:p14="http://schemas.microsoft.com/office/powerpoint/2010/main" val="1492984472"/>
              </p:ext>
            </p:extLst>
          </p:nvPr>
        </p:nvGraphicFramePr>
        <p:xfrm>
          <a:off x="696841" y="1920755"/>
          <a:ext cx="4595239" cy="2948405"/>
        </p:xfrm>
        <a:graphic>
          <a:graphicData uri="http://schemas.openxmlformats.org/drawingml/2006/table">
            <a:tbl>
              <a:tblPr firstRow="1" bandRow="1">
                <a:effectLst/>
                <a:tableStyleId>{5C22544A-7EE6-4342-B048-85BDC9FD1C3A}</a:tableStyleId>
              </a:tblPr>
              <a:tblGrid>
                <a:gridCol w="4595239">
                  <a:extLst>
                    <a:ext uri="{9D8B030D-6E8A-4147-A177-3AD203B41FA5}">
                      <a16:colId xmlns:a16="http://schemas.microsoft.com/office/drawing/2014/main" val="20000"/>
                    </a:ext>
                  </a:extLst>
                </a:gridCol>
              </a:tblGrid>
              <a:tr h="2948405">
                <a:tc>
                  <a:txBody>
                    <a:bodyPr/>
                    <a:lstStyle/>
                    <a:p>
                      <a:pPr algn="just">
                        <a:lnSpc>
                          <a:spcPct val="150000"/>
                        </a:lnSpc>
                        <a:spcAft>
                          <a:spcPts val="800"/>
                        </a:spcAft>
                      </a:pPr>
                      <a:r>
                        <a:rPr lang="es-MX" sz="1050" b="0" dirty="0">
                          <a:solidFill>
                            <a:schemeClr val="tx1"/>
                          </a:solidFill>
                          <a:effectLst/>
                          <a:latin typeface="Mestiza" pitchFamily="50" charset="0"/>
                          <a:ea typeface="Calibri"/>
                          <a:cs typeface="Times New Roman"/>
                        </a:rPr>
                        <a:t>En el ejercicio fiscal 2021, el programa obtuvo un avance del </a:t>
                      </a:r>
                      <a:r>
                        <a:rPr lang="es-MX" sz="1050" b="1" dirty="0">
                          <a:solidFill>
                            <a:schemeClr val="tx1"/>
                          </a:solidFill>
                          <a:effectLst/>
                          <a:latin typeface="Mestiza" pitchFamily="50" charset="0"/>
                          <a:ea typeface="Calibri"/>
                          <a:cs typeface="Times New Roman"/>
                        </a:rPr>
                        <a:t>95.05%</a:t>
                      </a:r>
                      <a:r>
                        <a:rPr lang="es-MX" sz="1050" b="0" dirty="0">
                          <a:solidFill>
                            <a:schemeClr val="tx1"/>
                          </a:solidFill>
                          <a:effectLst/>
                          <a:latin typeface="Mestiza" pitchFamily="50" charset="0"/>
                          <a:ea typeface="Calibri"/>
                          <a:cs typeface="Times New Roman"/>
                        </a:rPr>
                        <a:t>, (</a:t>
                      </a:r>
                      <a:r>
                        <a:rPr lang="es-MX" sz="1050" b="0" i="1" dirty="0">
                          <a:solidFill>
                            <a:schemeClr val="tx1"/>
                          </a:solidFill>
                          <a:effectLst/>
                          <a:latin typeface="Mestiza" pitchFamily="50" charset="0"/>
                          <a:ea typeface="Calibri"/>
                          <a:cs typeface="Times New Roman"/>
                        </a:rPr>
                        <a:t>5,753 alumnos</a:t>
                      </a:r>
                      <a:r>
                        <a:rPr lang="es-MX" sz="1050" b="0" dirty="0">
                          <a:solidFill>
                            <a:schemeClr val="tx1"/>
                          </a:solidFill>
                          <a:effectLst/>
                          <a:latin typeface="Mestiza" pitchFamily="50" charset="0"/>
                          <a:ea typeface="Calibri"/>
                          <a:cs typeface="Times New Roman"/>
                        </a:rPr>
                        <a:t>) en lo que se refiere a la eficiencia terminal de alumnos de educación básica, aumentando un 4.15% con respecto a lo que se obtuvo en  ejercicio fiscal 2020 (</a:t>
                      </a:r>
                      <a:r>
                        <a:rPr lang="es-MX" sz="1050" b="0" i="1" dirty="0">
                          <a:solidFill>
                            <a:schemeClr val="tx1"/>
                          </a:solidFill>
                          <a:effectLst/>
                          <a:latin typeface="Mestiza" pitchFamily="50" charset="0"/>
                          <a:ea typeface="Calibri"/>
                          <a:cs typeface="Times New Roman"/>
                        </a:rPr>
                        <a:t>90.90%, es decir, 5,149 alumnos</a:t>
                      </a:r>
                      <a:r>
                        <a:rPr lang="es-MX" sz="1050" b="0" dirty="0">
                          <a:solidFill>
                            <a:schemeClr val="tx1"/>
                          </a:solidFill>
                          <a:effectLst/>
                          <a:latin typeface="Mestiza" pitchFamily="50" charset="0"/>
                          <a:ea typeface="Calibri"/>
                          <a:cs typeface="Times New Roman"/>
                        </a:rPr>
                        <a:t>).</a:t>
                      </a:r>
                    </a:p>
                    <a:p>
                      <a:pPr algn="just">
                        <a:lnSpc>
                          <a:spcPct val="150000"/>
                        </a:lnSpc>
                        <a:spcAft>
                          <a:spcPts val="800"/>
                        </a:spcAft>
                      </a:pPr>
                      <a:r>
                        <a:rPr lang="es-MX" sz="1050" b="0" dirty="0">
                          <a:solidFill>
                            <a:schemeClr val="tx1"/>
                          </a:solidFill>
                          <a:effectLst/>
                          <a:latin typeface="Mestiza" pitchFamily="50" charset="0"/>
                          <a:cs typeface="Times New Roman"/>
                        </a:rPr>
                        <a:t>Por lo que se refiere a los alumnos atendidos que acreditan el ciclo escolar, se tenía una meta establecida del </a:t>
                      </a:r>
                      <a:r>
                        <a:rPr lang="es-MX" sz="1050" b="1" dirty="0">
                          <a:solidFill>
                            <a:schemeClr val="tx1"/>
                          </a:solidFill>
                          <a:effectLst/>
                          <a:latin typeface="Mestiza" pitchFamily="50" charset="0"/>
                          <a:cs typeface="Times New Roman"/>
                        </a:rPr>
                        <a:t>90%</a:t>
                      </a:r>
                      <a:r>
                        <a:rPr lang="es-MX" sz="1050" b="0" dirty="0">
                          <a:solidFill>
                            <a:schemeClr val="tx1"/>
                          </a:solidFill>
                          <a:effectLst/>
                          <a:latin typeface="Mestiza" pitchFamily="50" charset="0"/>
                          <a:cs typeface="Times New Roman"/>
                        </a:rPr>
                        <a:t> (</a:t>
                      </a:r>
                      <a:r>
                        <a:rPr lang="es-MX" sz="1050" b="0" i="1" dirty="0">
                          <a:solidFill>
                            <a:schemeClr val="tx1"/>
                          </a:solidFill>
                          <a:effectLst/>
                          <a:latin typeface="Mestiza" pitchFamily="50" charset="0"/>
                          <a:cs typeface="Times New Roman"/>
                        </a:rPr>
                        <a:t>479,202 alumnos</a:t>
                      </a:r>
                      <a:r>
                        <a:rPr lang="es-MX" sz="1050" b="0" dirty="0">
                          <a:solidFill>
                            <a:schemeClr val="tx1"/>
                          </a:solidFill>
                          <a:effectLst/>
                          <a:latin typeface="Mestiza" pitchFamily="50" charset="0"/>
                          <a:cs typeface="Times New Roman"/>
                        </a:rPr>
                        <a:t>) y se obtuvo un avance del </a:t>
                      </a:r>
                      <a:r>
                        <a:rPr lang="es-MX" sz="1050" b="1" dirty="0">
                          <a:solidFill>
                            <a:schemeClr val="tx1"/>
                          </a:solidFill>
                          <a:effectLst/>
                          <a:latin typeface="Mestiza" pitchFamily="50" charset="0"/>
                          <a:cs typeface="Times New Roman"/>
                        </a:rPr>
                        <a:t>99.45%</a:t>
                      </a:r>
                      <a:r>
                        <a:rPr lang="es-MX" sz="1050" b="0" dirty="0">
                          <a:solidFill>
                            <a:schemeClr val="tx1"/>
                          </a:solidFill>
                          <a:effectLst/>
                          <a:latin typeface="Mestiza" pitchFamily="50" charset="0"/>
                          <a:cs typeface="Times New Roman"/>
                        </a:rPr>
                        <a:t> (</a:t>
                      </a:r>
                      <a:r>
                        <a:rPr lang="es-MX" sz="1050" b="0" i="1" dirty="0">
                          <a:solidFill>
                            <a:schemeClr val="tx1"/>
                          </a:solidFill>
                          <a:effectLst/>
                          <a:latin typeface="Mestiza" pitchFamily="50" charset="0"/>
                          <a:cs typeface="Times New Roman"/>
                        </a:rPr>
                        <a:t>517,580 alumnos</a:t>
                      </a:r>
                      <a:r>
                        <a:rPr lang="es-MX" sz="1050" b="0" dirty="0">
                          <a:solidFill>
                            <a:schemeClr val="tx1"/>
                          </a:solidFill>
                          <a:effectLst/>
                          <a:latin typeface="Mestiza" pitchFamily="50" charset="0"/>
                          <a:cs typeface="Times New Roman"/>
                        </a:rPr>
                        <a:t>), se puede observar que se superó la meta establecida para dicho indicador.</a:t>
                      </a:r>
                    </a:p>
                    <a:p>
                      <a:pPr algn="just">
                        <a:lnSpc>
                          <a:spcPct val="150000"/>
                        </a:lnSpc>
                        <a:spcAft>
                          <a:spcPts val="800"/>
                        </a:spcAft>
                      </a:pPr>
                      <a:r>
                        <a:rPr lang="es-MX" sz="1050" b="0" dirty="0">
                          <a:solidFill>
                            <a:schemeClr val="tx1"/>
                          </a:solidFill>
                          <a:effectLst/>
                          <a:latin typeface="Mestiza" pitchFamily="50" charset="0"/>
                          <a:cs typeface="Times New Roman"/>
                        </a:rPr>
                        <a:t>En cuanto a la cobertura del programa, se cumplió con un </a:t>
                      </a:r>
                      <a:r>
                        <a:rPr lang="es-MX" sz="1050" b="1" dirty="0">
                          <a:solidFill>
                            <a:schemeClr val="tx1"/>
                          </a:solidFill>
                          <a:effectLst/>
                          <a:latin typeface="Mestiza" pitchFamily="50" charset="0"/>
                          <a:cs typeface="Times New Roman"/>
                        </a:rPr>
                        <a:t>98%</a:t>
                      </a:r>
                      <a:r>
                        <a:rPr lang="es-MX" sz="1050" b="0" dirty="0">
                          <a:solidFill>
                            <a:schemeClr val="tx1"/>
                          </a:solidFill>
                          <a:effectLst/>
                          <a:latin typeface="Mestiza" pitchFamily="50" charset="0"/>
                          <a:cs typeface="Times New Roman"/>
                        </a:rPr>
                        <a:t>, es decir, se atendieron a </a:t>
                      </a:r>
                      <a:r>
                        <a:rPr lang="es-MX" sz="1050" b="1" i="0" dirty="0">
                          <a:solidFill>
                            <a:schemeClr val="tx1"/>
                          </a:solidFill>
                          <a:effectLst/>
                          <a:latin typeface="Mestiza" pitchFamily="50" charset="0"/>
                          <a:cs typeface="Times New Roman"/>
                        </a:rPr>
                        <a:t>520,413 alumnos</a:t>
                      </a:r>
                      <a:r>
                        <a:rPr lang="es-MX" sz="1050" b="0" dirty="0">
                          <a:solidFill>
                            <a:schemeClr val="tx1"/>
                          </a:solidFill>
                          <a:effectLst/>
                          <a:latin typeface="Mestiza" pitchFamily="50" charset="0"/>
                          <a:cs typeface="Times New Roman"/>
                        </a:rPr>
                        <a:t> de Escuelas Públicas de Educación Básica de Sinaloa (EPEBS).</a:t>
                      </a:r>
                      <a:endParaRPr lang="es-MX" sz="1050" b="0" dirty="0">
                        <a:solidFill>
                          <a:schemeClr val="tx1"/>
                        </a:solidFill>
                        <a:latin typeface="Mestiza" pitchFamily="50" charset="0"/>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alpha val="97000"/>
                      </a:schemeClr>
                    </a:solidFill>
                  </a:tcPr>
                </a:tc>
                <a:extLst>
                  <a:ext uri="{0D108BD9-81ED-4DB2-BD59-A6C34878D82A}">
                    <a16:rowId xmlns:a16="http://schemas.microsoft.com/office/drawing/2014/main" val="10000"/>
                  </a:ext>
                </a:extLst>
              </a:tr>
            </a:tbl>
          </a:graphicData>
        </a:graphic>
      </p:graphicFrame>
      <p:sp>
        <p:nvSpPr>
          <p:cNvPr id="9" name="28 Marcador de título"/>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 Educación Básica e Inicial de Calidad</a:t>
            </a:r>
          </a:p>
        </p:txBody>
      </p:sp>
      <p:pic>
        <p:nvPicPr>
          <p:cNvPr id="6" name="Imagen 5">
            <a:extLst>
              <a:ext uri="{FF2B5EF4-FFF2-40B4-BE49-F238E27FC236}">
                <a16:creationId xmlns:a16="http://schemas.microsoft.com/office/drawing/2014/main" id="{0C9A2C8C-2E0B-4380-85B7-5D95F71856DA}"/>
              </a:ext>
            </a:extLst>
          </p:cNvPr>
          <p:cNvPicPr>
            <a:picLocks noChangeAspect="1"/>
          </p:cNvPicPr>
          <p:nvPr/>
        </p:nvPicPr>
        <p:blipFill rotWithShape="1">
          <a:blip r:embed="rId3"/>
          <a:srcRect l="10936" t="3716" r="9144" b="3242"/>
          <a:stretch/>
        </p:blipFill>
        <p:spPr>
          <a:xfrm>
            <a:off x="5436096" y="2023205"/>
            <a:ext cx="3600000" cy="2197883"/>
          </a:xfrm>
          <a:prstGeom prst="rect">
            <a:avLst/>
          </a:prstGeom>
        </p:spPr>
      </p:pic>
      <p:pic>
        <p:nvPicPr>
          <p:cNvPr id="56" name="Imagen 55">
            <a:extLst>
              <a:ext uri="{FF2B5EF4-FFF2-40B4-BE49-F238E27FC236}">
                <a16:creationId xmlns:a16="http://schemas.microsoft.com/office/drawing/2014/main" id="{1F556DA4-89E6-4993-986C-62998572DB9B}"/>
              </a:ext>
            </a:extLst>
          </p:cNvPr>
          <p:cNvPicPr>
            <a:picLocks noChangeAspect="1"/>
          </p:cNvPicPr>
          <p:nvPr/>
        </p:nvPicPr>
        <p:blipFill>
          <a:blip r:embed="rId4"/>
          <a:stretch>
            <a:fillRect/>
          </a:stretch>
        </p:blipFill>
        <p:spPr>
          <a:xfrm>
            <a:off x="5337946" y="4365104"/>
            <a:ext cx="3700971" cy="2282265"/>
          </a:xfrm>
          <a:prstGeom prst="rect">
            <a:avLst/>
          </a:prstGeom>
        </p:spPr>
      </p:pic>
      <p:pic>
        <p:nvPicPr>
          <p:cNvPr id="60" name="Imagen 59">
            <a:extLst>
              <a:ext uri="{FF2B5EF4-FFF2-40B4-BE49-F238E27FC236}">
                <a16:creationId xmlns:a16="http://schemas.microsoft.com/office/drawing/2014/main" id="{4CC7A5A4-0770-48D8-B636-FFE8D723B17A}"/>
              </a:ext>
            </a:extLst>
          </p:cNvPr>
          <p:cNvPicPr>
            <a:picLocks noChangeAspect="1"/>
          </p:cNvPicPr>
          <p:nvPr/>
        </p:nvPicPr>
        <p:blipFill>
          <a:blip r:embed="rId5"/>
          <a:stretch>
            <a:fillRect/>
          </a:stretch>
        </p:blipFill>
        <p:spPr>
          <a:xfrm>
            <a:off x="827584" y="4769603"/>
            <a:ext cx="4320480" cy="1899757"/>
          </a:xfrm>
          <a:prstGeom prst="rect">
            <a:avLst/>
          </a:prstGeom>
        </p:spPr>
      </p:pic>
    </p:spTree>
    <p:extLst>
      <p:ext uri="{BB962C8B-B14F-4D97-AF65-F5344CB8AC3E}">
        <p14:creationId xmlns:p14="http://schemas.microsoft.com/office/powerpoint/2010/main" val="1099282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9" name="Tabla 4">
            <a:extLst>
              <a:ext uri="{FF2B5EF4-FFF2-40B4-BE49-F238E27FC236}">
                <a16:creationId xmlns:a16="http://schemas.microsoft.com/office/drawing/2014/main" id="{E5AF1EF7-8B25-49C5-8A91-AE4107888BCC}"/>
              </a:ext>
            </a:extLst>
          </p:cNvPr>
          <p:cNvGraphicFramePr>
            <a:graphicFrameLocks noGrp="1"/>
          </p:cNvGraphicFramePr>
          <p:nvPr>
            <p:extLst>
              <p:ext uri="{D42A27DB-BD31-4B8C-83A1-F6EECF244321}">
                <p14:modId xmlns:p14="http://schemas.microsoft.com/office/powerpoint/2010/main" val="2858977135"/>
              </p:ext>
            </p:extLst>
          </p:nvPr>
        </p:nvGraphicFramePr>
        <p:xfrm>
          <a:off x="790704" y="2424410"/>
          <a:ext cx="8100792" cy="3593340"/>
        </p:xfrm>
        <a:graphic>
          <a:graphicData uri="http://schemas.openxmlformats.org/drawingml/2006/table">
            <a:tbl>
              <a:tblPr firstRow="1" bandRow="1">
                <a:tableStyleId>{5940675A-B579-460E-94D1-54222C63F5DA}</a:tableStyleId>
              </a:tblPr>
              <a:tblGrid>
                <a:gridCol w="1764704">
                  <a:extLst>
                    <a:ext uri="{9D8B030D-6E8A-4147-A177-3AD203B41FA5}">
                      <a16:colId xmlns:a16="http://schemas.microsoft.com/office/drawing/2014/main" val="910218890"/>
                    </a:ext>
                  </a:extLst>
                </a:gridCol>
                <a:gridCol w="792088">
                  <a:extLst>
                    <a:ext uri="{9D8B030D-6E8A-4147-A177-3AD203B41FA5}">
                      <a16:colId xmlns:a16="http://schemas.microsoft.com/office/drawing/2014/main" val="672500348"/>
                    </a:ext>
                  </a:extLst>
                </a:gridCol>
                <a:gridCol w="2880000">
                  <a:extLst>
                    <a:ext uri="{9D8B030D-6E8A-4147-A177-3AD203B41FA5}">
                      <a16:colId xmlns:a16="http://schemas.microsoft.com/office/drawing/2014/main" val="3175581527"/>
                    </a:ext>
                  </a:extLst>
                </a:gridCol>
                <a:gridCol w="2664000">
                  <a:extLst>
                    <a:ext uri="{9D8B030D-6E8A-4147-A177-3AD203B41FA5}">
                      <a16:colId xmlns:a16="http://schemas.microsoft.com/office/drawing/2014/main" val="111247324"/>
                    </a:ext>
                  </a:extLst>
                </a:gridCol>
              </a:tblGrid>
              <a:tr h="216000">
                <a:tc gridSpan="2">
                  <a:txBody>
                    <a:bodyPr/>
                    <a:lstStyle/>
                    <a:p>
                      <a:pPr algn="ctr"/>
                      <a:r>
                        <a:rPr lang="es-MX" sz="1050" b="1" dirty="0">
                          <a:solidFill>
                            <a:schemeClr val="bg1"/>
                          </a:solidFill>
                          <a:latin typeface="Mestiza" panose="00000500000000000000" pitchFamily="50" charset="0"/>
                        </a:rPr>
                        <a:t>Cobertura</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Indicador de Cobertura</a:t>
                      </a:r>
                    </a:p>
                  </a:txBody>
                  <a:tcPr anchor="ctr">
                    <a:lnL w="28575" cap="flat" cmpd="sng" algn="ctr">
                      <a:solidFill>
                        <a:schemeClr val="bg1"/>
                      </a:solidFill>
                      <a:prstDash val="solid"/>
                      <a:round/>
                      <a:headEnd type="none" w="med" len="med"/>
                      <a:tailEnd type="none" w="med" len="med"/>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Avance de la Cobertura</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2158487086"/>
                  </a:ext>
                </a:extLst>
              </a:tr>
              <a:tr h="288000">
                <a:tc>
                  <a:txBody>
                    <a:bodyPr/>
                    <a:lstStyle/>
                    <a:p>
                      <a:pPr algn="l"/>
                      <a:r>
                        <a:rPr lang="es-MX" sz="1050" dirty="0">
                          <a:latin typeface="Mestiza" panose="00000500000000000000" pitchFamily="50" charset="0"/>
                        </a:rPr>
                        <a:t>Municipios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18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rowSpan="11">
                  <a:txBody>
                    <a:bodyPr/>
                    <a:lstStyle/>
                    <a:p>
                      <a:pPr algn="just"/>
                      <a:endParaRPr lang="es-MX" sz="1050" dirty="0">
                        <a:latin typeface="Mestiza" panose="00000500000000000000" pitchFamily="50" charset="0"/>
                      </a:endParaRPr>
                    </a:p>
                  </a:txBody>
                  <a:tcP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2960460233"/>
                  </a:ext>
                </a:extLst>
              </a:tr>
              <a:tr h="288000">
                <a:tc>
                  <a:txBody>
                    <a:bodyPr/>
                    <a:lstStyle/>
                    <a:p>
                      <a:pPr algn="l"/>
                      <a:r>
                        <a:rPr lang="es-MX" sz="1050" dirty="0">
                          <a:latin typeface="Mestiza" panose="00000500000000000000" pitchFamily="50" charset="0"/>
                        </a:rPr>
                        <a:t>Mujeres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265,142</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19285756"/>
                  </a:ext>
                </a:extLst>
              </a:tr>
              <a:tr h="288000">
                <a:tc>
                  <a:txBody>
                    <a:bodyPr/>
                    <a:lstStyle/>
                    <a:p>
                      <a:pPr algn="l"/>
                      <a:r>
                        <a:rPr lang="es-MX" sz="1050" dirty="0">
                          <a:latin typeface="Mestiza" panose="00000500000000000000" pitchFamily="50" charset="0"/>
                        </a:rPr>
                        <a:t>Hombres atendidos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255,271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341723626"/>
                  </a:ext>
                </a:extLst>
              </a:tr>
              <a:tr h="288000">
                <a:tc>
                  <a:txBody>
                    <a:bodyPr/>
                    <a:lstStyle/>
                    <a:p>
                      <a:pPr algn="l"/>
                      <a:r>
                        <a:rPr lang="es-MX" sz="1050" dirty="0">
                          <a:latin typeface="Mestiza" panose="00000500000000000000" pitchFamily="50" charset="0"/>
                        </a:rPr>
                        <a:t>Total personas atendidas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520,413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880642795"/>
                  </a:ext>
                </a:extLst>
              </a:tr>
              <a:tr h="166727">
                <a:tc gridSpan="2">
                  <a:txBody>
                    <a:bodyPr/>
                    <a:lstStyle/>
                    <a:p>
                      <a:pPr algn="ctr"/>
                      <a:r>
                        <a:rPr lang="es-MX" sz="1050" b="1" dirty="0">
                          <a:solidFill>
                            <a:schemeClr val="bg1"/>
                          </a:solidFill>
                          <a:latin typeface="Mestiza" panose="00000500000000000000" pitchFamily="50" charset="0"/>
                        </a:rPr>
                        <a:t>Cuantificación de Poblaciones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hMerge="1">
                  <a:txBody>
                    <a:bodyPr/>
                    <a:lstStyle/>
                    <a:p>
                      <a:pPr algn="ctr"/>
                      <a:endParaRPr lang="es-MX" sz="1050" b="1" dirty="0">
                        <a:solidFill>
                          <a:schemeClr val="bg1"/>
                        </a:solidFill>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3432991190"/>
                  </a:ext>
                </a:extLst>
              </a:tr>
              <a:tr h="272826">
                <a:tc>
                  <a:txBody>
                    <a:bodyPr/>
                    <a:lstStyle/>
                    <a:p>
                      <a:pPr algn="ctr"/>
                      <a:r>
                        <a:rPr lang="es-MX" sz="1050" dirty="0">
                          <a:latin typeface="Mestiza" panose="00000500000000000000" pitchFamily="50" charset="0"/>
                        </a:rPr>
                        <a:t>Unidad de Medida</a:t>
                      </a:r>
                    </a:p>
                    <a:p>
                      <a:pPr algn="ctr"/>
                      <a:r>
                        <a:rPr lang="es-MX" sz="1050" dirty="0">
                          <a:latin typeface="Mestiza" panose="00000500000000000000" pitchFamily="50" charset="0"/>
                        </a:rPr>
                        <a:t>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dirty="0">
                          <a:latin typeface="Mestiza" panose="00000500000000000000" pitchFamily="50" charset="0"/>
                        </a:rPr>
                        <a:t>Personas</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046485461"/>
                  </a:ext>
                </a:extLst>
              </a:tr>
              <a:tr h="166727">
                <a:tc gridSpan="2">
                  <a:txBody>
                    <a:bodyPr/>
                    <a:lstStyle/>
                    <a:p>
                      <a:pPr algn="ctr"/>
                      <a:r>
                        <a:rPr lang="es-MX" sz="1050" b="1" dirty="0">
                          <a:effectLst>
                            <a:outerShdw blurRad="38100" dist="38100" dir="2700000" algn="tl">
                              <a:srgbClr val="000000">
                                <a:alpha val="43137"/>
                              </a:srgbClr>
                            </a:outerShdw>
                          </a:effectLst>
                          <a:latin typeface="Mestiza" panose="00000500000000000000" pitchFamily="50" charset="0"/>
                        </a:rPr>
                        <a:t>Valor año (2021)</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hMerge="1">
                  <a:txBody>
                    <a:bodyPr/>
                    <a:lstStyle/>
                    <a:p>
                      <a:pPr algn="ctr"/>
                      <a:endParaRPr lang="es-MX" sz="1050" b="1" dirty="0">
                        <a:effectLst>
                          <a:outerShdw blurRad="38100" dist="38100" dir="2700000" algn="tl">
                            <a:srgbClr val="000000">
                              <a:alpha val="43137"/>
                            </a:srgbClr>
                          </a:outerShdw>
                        </a:effectLst>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4098529745"/>
                  </a:ext>
                </a:extLst>
              </a:tr>
              <a:tr h="288000">
                <a:tc>
                  <a:txBody>
                    <a:bodyPr/>
                    <a:lstStyle/>
                    <a:p>
                      <a:pPr algn="l"/>
                      <a:r>
                        <a:rPr lang="es-MX" sz="1050" dirty="0">
                          <a:latin typeface="Mestiza" panose="00000500000000000000" pitchFamily="50" charset="0"/>
                        </a:rPr>
                        <a:t>Población Potencial (PP)</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532,447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dirty="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0974591"/>
                  </a:ext>
                </a:extLst>
              </a:tr>
              <a:tr h="288000">
                <a:tc>
                  <a:txBody>
                    <a:bodyPr/>
                    <a:lstStyle/>
                    <a:p>
                      <a:pPr algn="l"/>
                      <a:r>
                        <a:rPr lang="es-MX" sz="1050" dirty="0">
                          <a:latin typeface="Mestiza" panose="00000500000000000000" pitchFamily="50" charset="0"/>
                        </a:rPr>
                        <a:t>Población Objetivo (PO)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532,447</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2830737486"/>
                  </a:ext>
                </a:extLst>
              </a:tr>
              <a:tr h="288000">
                <a:tc>
                  <a:txBody>
                    <a:bodyPr/>
                    <a:lstStyle/>
                    <a:p>
                      <a:pPr algn="l"/>
                      <a:r>
                        <a:rPr lang="es-MX" sz="1050" dirty="0">
                          <a:latin typeface="Mestiza" panose="00000500000000000000" pitchFamily="50" charset="0"/>
                        </a:rPr>
                        <a:t>Población Atendida (PA)</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520,413</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4735009"/>
                  </a:ext>
                </a:extLst>
              </a:tr>
              <a:tr h="0">
                <a:tc>
                  <a:txBody>
                    <a:bodyPr/>
                    <a:lstStyle/>
                    <a:p>
                      <a:pPr algn="l"/>
                      <a:r>
                        <a:rPr lang="es-MX" sz="1050" dirty="0">
                          <a:latin typeface="Mestiza" panose="00000500000000000000" pitchFamily="50" charset="0"/>
                        </a:rPr>
                        <a:t>Población Atendida / Población Objetivo</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r>
                        <a:rPr lang="es-MX" sz="1050" b="0" dirty="0">
                          <a:solidFill>
                            <a:schemeClr val="tx1"/>
                          </a:solidFill>
                          <a:latin typeface="Mestiza" pitchFamily="50" charset="0"/>
                        </a:rPr>
                        <a:t>98%</a:t>
                      </a: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vMerge="1">
                  <a:txBody>
                    <a:bodyPr/>
                    <a:lstStyle/>
                    <a:p>
                      <a:pPr algn="ctr"/>
                      <a:endParaRPr lang="es-MX" sz="1050">
                        <a:latin typeface="Mestiza" panose="00000500000000000000" pitchFamily="50" charset="0"/>
                      </a:endParaRPr>
                    </a:p>
                  </a:txBody>
                  <a:tcPr anchor="ctr"/>
                </a:tc>
                <a:tc vMerge="1">
                  <a:txBody>
                    <a:bodyPr/>
                    <a:lstStyle/>
                    <a:p>
                      <a:pPr algn="ctr"/>
                      <a:endParaRPr lang="es-MX" sz="1050" dirty="0">
                        <a:latin typeface="Mestiza" panose="00000500000000000000" pitchFamily="50" charset="0"/>
                      </a:endParaRPr>
                    </a:p>
                  </a:txBody>
                  <a:tcPr anchor="ctr"/>
                </a:tc>
                <a:extLst>
                  <a:ext uri="{0D108BD9-81ED-4DB2-BD59-A6C34878D82A}">
                    <a16:rowId xmlns:a16="http://schemas.microsoft.com/office/drawing/2014/main" val="1588437352"/>
                  </a:ext>
                </a:extLst>
              </a:tr>
            </a:tbl>
          </a:graphicData>
        </a:graphic>
      </p:graphicFrame>
      <p:sp>
        <p:nvSpPr>
          <p:cNvPr id="7" name="6 Cheurón"/>
          <p:cNvSpPr/>
          <p:nvPr/>
        </p:nvSpPr>
        <p:spPr>
          <a:xfrm>
            <a:off x="703002" y="141277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Definición de Población Objetivo </a:t>
            </a:r>
          </a:p>
        </p:txBody>
      </p:sp>
      <p:sp>
        <p:nvSpPr>
          <p:cNvPr id="8" name="7 Marcador de número de diapositiva"/>
          <p:cNvSpPr>
            <a:spLocks noGrp="1"/>
          </p:cNvSpPr>
          <p:nvPr>
            <p:ph type="sldNum" sz="quarter" idx="4"/>
          </p:nvPr>
        </p:nvSpPr>
        <p:spPr/>
        <p:txBody>
          <a:bodyPr/>
          <a:lstStyle/>
          <a:p>
            <a:fld id="{34762513-7D76-44F4-A4EB-02F5BA9AE113}" type="slidenum">
              <a:rPr lang="es-MX" smtClean="0"/>
              <a:t>3</a:t>
            </a:fld>
            <a:endParaRPr lang="es-MX" dirty="0"/>
          </a:p>
        </p:txBody>
      </p:sp>
      <p:sp>
        <p:nvSpPr>
          <p:cNvPr id="14" name="13 Pentágono"/>
          <p:cNvSpPr/>
          <p:nvPr/>
        </p:nvSpPr>
        <p:spPr>
          <a:xfrm rot="5400000">
            <a:off x="-2160620" y="3915236"/>
            <a:ext cx="4968232"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5" name="14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3</a:t>
            </a:r>
          </a:p>
        </p:txBody>
      </p:sp>
      <p:sp>
        <p:nvSpPr>
          <p:cNvPr id="16" name="15 CuadroTexto"/>
          <p:cNvSpPr txBox="1"/>
          <p:nvPr/>
        </p:nvSpPr>
        <p:spPr>
          <a:xfrm rot="16200000">
            <a:off x="-138331" y="3698336"/>
            <a:ext cx="923651"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Cobertura</a:t>
            </a:r>
          </a:p>
        </p:txBody>
      </p:sp>
      <p:sp>
        <p:nvSpPr>
          <p:cNvPr id="12" name="28 Marcador de título"/>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 Educación Básica e Inicial de Calidad</a:t>
            </a:r>
          </a:p>
        </p:txBody>
      </p:sp>
      <p:sp>
        <p:nvSpPr>
          <p:cNvPr id="17" name="9 CuadroTexto">
            <a:extLst>
              <a:ext uri="{FF2B5EF4-FFF2-40B4-BE49-F238E27FC236}">
                <a16:creationId xmlns:a16="http://schemas.microsoft.com/office/drawing/2014/main" id="{AAEEEF44-DF5E-4B13-A2AE-BDC0206B2372}"/>
              </a:ext>
            </a:extLst>
          </p:cNvPr>
          <p:cNvSpPr txBox="1"/>
          <p:nvPr/>
        </p:nvSpPr>
        <p:spPr>
          <a:xfrm>
            <a:off x="755576" y="1772816"/>
            <a:ext cx="8135920" cy="546881"/>
          </a:xfrm>
          <a:prstGeom prst="rect">
            <a:avLst/>
          </a:prstGeom>
          <a:noFill/>
        </p:spPr>
        <p:txBody>
          <a:bodyPr wrap="square" rtlCol="0">
            <a:spAutoFit/>
          </a:bodyPr>
          <a:lstStyle/>
          <a:p>
            <a:pPr algn="just">
              <a:lnSpc>
                <a:spcPct val="150000"/>
              </a:lnSpc>
            </a:pPr>
            <a:r>
              <a:rPr lang="es-MX" sz="1050" dirty="0">
                <a:latin typeface="Mestiza"/>
              </a:rPr>
              <a:t>Se atiende</a:t>
            </a:r>
            <a:r>
              <a:rPr lang="es-ES" sz="1050" dirty="0">
                <a:latin typeface="Mestiza"/>
              </a:rPr>
              <a:t> a alumnos inscritos en escuelas públicas de educación básica: preescolar, primaria y secundaria, en todos sus servicios así como también los alumnos de educación inicial escolarizada.</a:t>
            </a:r>
            <a:endParaRPr lang="es-MX" sz="1050" dirty="0">
              <a:latin typeface="Mestiza"/>
            </a:endParaRPr>
          </a:p>
        </p:txBody>
      </p:sp>
      <p:pic>
        <p:nvPicPr>
          <p:cNvPr id="5" name="Imagen 4">
            <a:extLst>
              <a:ext uri="{FF2B5EF4-FFF2-40B4-BE49-F238E27FC236}">
                <a16:creationId xmlns:a16="http://schemas.microsoft.com/office/drawing/2014/main" id="{DCE7F3F3-B799-493A-AA34-3BDE5404BC04}"/>
              </a:ext>
            </a:extLst>
          </p:cNvPr>
          <p:cNvPicPr>
            <a:picLocks noChangeAspect="1"/>
          </p:cNvPicPr>
          <p:nvPr/>
        </p:nvPicPr>
        <p:blipFill rotWithShape="1">
          <a:blip r:embed="rId3"/>
          <a:srcRect l="3948" r="2286" b="3722"/>
          <a:stretch/>
        </p:blipFill>
        <p:spPr>
          <a:xfrm>
            <a:off x="3347864" y="2780928"/>
            <a:ext cx="2838185" cy="1790489"/>
          </a:xfrm>
          <a:prstGeom prst="rect">
            <a:avLst/>
          </a:prstGeom>
        </p:spPr>
      </p:pic>
      <p:sp>
        <p:nvSpPr>
          <p:cNvPr id="2" name="CuadroTexto 1">
            <a:extLst>
              <a:ext uri="{FF2B5EF4-FFF2-40B4-BE49-F238E27FC236}">
                <a16:creationId xmlns:a16="http://schemas.microsoft.com/office/drawing/2014/main" id="{BD12D979-D005-403C-9FC8-9C83F768F301}"/>
              </a:ext>
            </a:extLst>
          </p:cNvPr>
          <p:cNvSpPr txBox="1"/>
          <p:nvPr/>
        </p:nvSpPr>
        <p:spPr>
          <a:xfrm>
            <a:off x="6186049" y="2701674"/>
            <a:ext cx="2705447" cy="3970318"/>
          </a:xfrm>
          <a:prstGeom prst="rect">
            <a:avLst/>
          </a:prstGeom>
          <a:noFill/>
        </p:spPr>
        <p:txBody>
          <a:bodyPr wrap="square" rtlCol="0">
            <a:spAutoFit/>
          </a:bodyPr>
          <a:lstStyle/>
          <a:p>
            <a:pPr algn="just"/>
            <a:r>
              <a:rPr lang="es-MX" sz="1050" dirty="0">
                <a:latin typeface="Mestiza" panose="00000500000000000000" pitchFamily="50" charset="0"/>
              </a:rPr>
              <a:t>En el ejercicio 2021, se beneficiaron a </a:t>
            </a:r>
            <a:r>
              <a:rPr lang="es-MX" sz="1050" b="1" dirty="0">
                <a:latin typeface="Mestiza" panose="00000500000000000000" pitchFamily="50" charset="0"/>
              </a:rPr>
              <a:t>520,413</a:t>
            </a:r>
            <a:r>
              <a:rPr lang="es-MX" sz="1050" dirty="0">
                <a:latin typeface="Mestiza" panose="00000500000000000000" pitchFamily="50" charset="0"/>
              </a:rPr>
              <a:t> alumnos inscritos en escuelas públicas de educación básica, representando un </a:t>
            </a:r>
            <a:r>
              <a:rPr lang="es-MX" sz="1050" b="1" dirty="0">
                <a:latin typeface="Mestiza" panose="00000500000000000000" pitchFamily="50" charset="0"/>
              </a:rPr>
              <a:t>51%</a:t>
            </a:r>
            <a:r>
              <a:rPr lang="es-MX" sz="1050" dirty="0">
                <a:latin typeface="Mestiza" panose="00000500000000000000" pitchFamily="50" charset="0"/>
              </a:rPr>
              <a:t> mujeres y un </a:t>
            </a:r>
            <a:r>
              <a:rPr lang="es-MX" sz="1050" b="1" dirty="0">
                <a:latin typeface="Mestiza" panose="00000500000000000000" pitchFamily="50" charset="0"/>
              </a:rPr>
              <a:t>49%</a:t>
            </a:r>
            <a:r>
              <a:rPr lang="es-MX" sz="1050" dirty="0">
                <a:latin typeface="Mestiza" panose="00000500000000000000" pitchFamily="50" charset="0"/>
              </a:rPr>
              <a:t> hombres, además de beneficiar a </a:t>
            </a:r>
            <a:r>
              <a:rPr lang="es-MX" sz="1050" b="1" dirty="0">
                <a:latin typeface="Mestiza" panose="00000500000000000000" pitchFamily="50" charset="0"/>
              </a:rPr>
              <a:t>22,518</a:t>
            </a:r>
            <a:r>
              <a:rPr lang="es-MX" sz="1050" dirty="0">
                <a:latin typeface="Mestiza" panose="00000500000000000000" pitchFamily="50" charset="0"/>
              </a:rPr>
              <a:t> alumnos con alguna discapacidad.</a:t>
            </a:r>
          </a:p>
          <a:p>
            <a:pPr algn="just"/>
            <a:endParaRPr lang="es-MX" sz="1050" dirty="0">
              <a:latin typeface="Mestiza" panose="00000500000000000000" pitchFamily="50" charset="0"/>
            </a:endParaRPr>
          </a:p>
          <a:p>
            <a:pPr algn="just"/>
            <a:r>
              <a:rPr lang="es-MX" sz="1050" dirty="0">
                <a:latin typeface="Mestiza" panose="00000500000000000000" pitchFamily="50" charset="0"/>
              </a:rPr>
              <a:t>La mayor concentración de cobertura fueron en los municipios de Culiacán, Mazatlán, Ahome y Guasave, en contraste con los municipios de Concordia, San Ignacio, Cosalá y Choix, los cuales, fueron los municipios de menor cobertura.</a:t>
            </a:r>
          </a:p>
          <a:p>
            <a:pPr algn="just"/>
            <a:endParaRPr lang="es-MX" sz="1050" dirty="0">
              <a:latin typeface="Mestiza" panose="00000500000000000000" pitchFamily="50" charset="0"/>
            </a:endParaRPr>
          </a:p>
          <a:p>
            <a:pPr algn="just"/>
            <a:r>
              <a:rPr lang="es-MX" sz="1050" dirty="0">
                <a:latin typeface="Mestiza" panose="00000500000000000000" pitchFamily="50" charset="0"/>
              </a:rPr>
              <a:t>Además, se detectaron una gran cantidad de alumnos que migraron de escuelas privadas a escuelas públicas. Sin embargo, se observó un incremento en el abandono escolar al no contar con los recursos digitales y servicios de comunicación indispensables para la toma de clases a distancia, lo anterior principalmente en zonas apartadas y en la población de alta marginación.</a:t>
            </a:r>
          </a:p>
        </p:txBody>
      </p:sp>
    </p:spTree>
    <p:extLst>
      <p:ext uri="{BB962C8B-B14F-4D97-AF65-F5344CB8AC3E}">
        <p14:creationId xmlns:p14="http://schemas.microsoft.com/office/powerpoint/2010/main" val="30655212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Cheurón"/>
          <p:cNvSpPr/>
          <p:nvPr/>
        </p:nvSpPr>
        <p:spPr>
          <a:xfrm>
            <a:off x="703002" y="141281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del Sector</a:t>
            </a:r>
          </a:p>
        </p:txBody>
      </p:sp>
      <p:sp>
        <p:nvSpPr>
          <p:cNvPr id="9" name="8 Marcador de número de diapositiva"/>
          <p:cNvSpPr>
            <a:spLocks noGrp="1"/>
          </p:cNvSpPr>
          <p:nvPr>
            <p:ph type="sldNum" sz="quarter" idx="4"/>
          </p:nvPr>
        </p:nvSpPr>
        <p:spPr/>
        <p:txBody>
          <a:bodyPr/>
          <a:lstStyle/>
          <a:p>
            <a:fld id="{34762513-7D76-44F4-A4EB-02F5BA9AE113}" type="slidenum">
              <a:rPr lang="es-MX" smtClean="0"/>
              <a:t>4</a:t>
            </a:fld>
            <a:endParaRPr lang="es-MX" dirty="0"/>
          </a:p>
        </p:txBody>
      </p:sp>
      <p:sp>
        <p:nvSpPr>
          <p:cNvPr id="13" name="12 Pentágono"/>
          <p:cNvSpPr/>
          <p:nvPr/>
        </p:nvSpPr>
        <p:spPr>
          <a:xfrm rot="5400000">
            <a:off x="-2140514" y="3863334"/>
            <a:ext cx="4928020"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4" name="13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4</a:t>
            </a:r>
          </a:p>
        </p:txBody>
      </p:sp>
      <p:sp>
        <p:nvSpPr>
          <p:cNvPr id="16" name="15 CuadroTexto"/>
          <p:cNvSpPr txBox="1"/>
          <p:nvPr/>
        </p:nvSpPr>
        <p:spPr>
          <a:xfrm rot="16200000">
            <a:off x="-471" y="3621818"/>
            <a:ext cx="647934"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Sector</a:t>
            </a:r>
          </a:p>
        </p:txBody>
      </p:sp>
      <p:sp>
        <p:nvSpPr>
          <p:cNvPr id="10" name="28 Marcador de título"/>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t>Servicios de Educación Básica e Inicial de Calidad</a:t>
            </a:r>
          </a:p>
        </p:txBody>
      </p:sp>
      <p:sp>
        <p:nvSpPr>
          <p:cNvPr id="11" name="10 CuadroTexto">
            <a:extLst>
              <a:ext uri="{FF2B5EF4-FFF2-40B4-BE49-F238E27FC236}">
                <a16:creationId xmlns:a16="http://schemas.microsoft.com/office/drawing/2014/main" id="{80905454-EBED-4F4E-A75C-9437B8590865}"/>
              </a:ext>
            </a:extLst>
          </p:cNvPr>
          <p:cNvSpPr txBox="1"/>
          <p:nvPr/>
        </p:nvSpPr>
        <p:spPr>
          <a:xfrm>
            <a:off x="703002" y="1840615"/>
            <a:ext cx="8280000" cy="1516377"/>
          </a:xfrm>
          <a:prstGeom prst="rect">
            <a:avLst/>
          </a:prstGeom>
          <a:noFill/>
        </p:spPr>
        <p:txBody>
          <a:bodyPr wrap="square" rtlCol="0">
            <a:spAutoFit/>
          </a:bodyPr>
          <a:lstStyle/>
          <a:p>
            <a:pPr algn="just">
              <a:lnSpc>
                <a:spcPct val="150000"/>
              </a:lnSpc>
            </a:pPr>
            <a:r>
              <a:rPr lang="es-MX" sz="1050" dirty="0">
                <a:latin typeface="Mestiza"/>
              </a:rPr>
              <a:t>El programa contribuye al indicador sectorial “</a:t>
            </a:r>
            <a:r>
              <a:rPr lang="es-ES" sz="1050" i="1" dirty="0">
                <a:latin typeface="Mestiza"/>
              </a:rPr>
              <a:t>Elevar la cobertura en educación básica</a:t>
            </a:r>
            <a:r>
              <a:rPr lang="es-ES" sz="1050" dirty="0">
                <a:latin typeface="Mestiza"/>
              </a:rPr>
              <a:t> y </a:t>
            </a:r>
            <a:r>
              <a:rPr lang="es-ES" sz="1050" i="1" dirty="0">
                <a:latin typeface="Mestiza"/>
              </a:rPr>
              <a:t>Elevar la eficiencia terminal de primaria y </a:t>
            </a:r>
            <a:r>
              <a:rPr lang="es-ES" sz="1050" i="1">
                <a:latin typeface="Mestiza"/>
              </a:rPr>
              <a:t>en secundaria</a:t>
            </a:r>
            <a:r>
              <a:rPr lang="es-ES" sz="1050">
                <a:latin typeface="Mestiza"/>
              </a:rPr>
              <a:t>”</a:t>
            </a:r>
            <a:r>
              <a:rPr lang="es-MX" sz="1050">
                <a:latin typeface="Mestiza"/>
              </a:rPr>
              <a:t>, </a:t>
            </a:r>
            <a:r>
              <a:rPr lang="es-MX" sz="1050" dirty="0">
                <a:latin typeface="Mestiza"/>
              </a:rPr>
              <a:t>mediante una cobertura del 95% a alumnos de nivel básica, mientras en la eficiencia terminal en nivel primaria es del 98% y en nivel secundaria es del 92% en el Escuelas Públicas del Estado de Sinaloa.</a:t>
            </a:r>
          </a:p>
          <a:p>
            <a:pPr algn="just">
              <a:lnSpc>
                <a:spcPct val="150000"/>
              </a:lnSpc>
            </a:pPr>
            <a:endParaRPr lang="es-MX" sz="1050" dirty="0">
              <a:latin typeface="Mestiza"/>
            </a:endParaRPr>
          </a:p>
          <a:p>
            <a:pPr algn="just">
              <a:lnSpc>
                <a:spcPct val="150000"/>
              </a:lnSpc>
            </a:pPr>
            <a:r>
              <a:rPr lang="es-MX" sz="1050" dirty="0">
                <a:latin typeface="Mestiza"/>
              </a:rPr>
              <a:t>En el 2021, se alcanzó el </a:t>
            </a:r>
            <a:r>
              <a:rPr lang="es-MX" sz="1050" b="1" dirty="0">
                <a:latin typeface="Mestiza"/>
              </a:rPr>
              <a:t>90.8%</a:t>
            </a:r>
            <a:r>
              <a:rPr lang="es-MX" sz="1050" dirty="0">
                <a:latin typeface="Mestiza"/>
              </a:rPr>
              <a:t> de la cobertura en el nivel básica (ciclo escolar 2020-2021), se tuvo un avance del </a:t>
            </a:r>
            <a:r>
              <a:rPr lang="es-MX" sz="1050" b="1" dirty="0">
                <a:latin typeface="Mestiza"/>
              </a:rPr>
              <a:t>96.8%</a:t>
            </a:r>
            <a:r>
              <a:rPr lang="es-MX" sz="1050" dirty="0">
                <a:latin typeface="Mestiza"/>
              </a:rPr>
              <a:t> en la eficiencia terminal del  nivel primaria y en la eficiencia terminal de secundaria se obtuvo un </a:t>
            </a:r>
            <a:r>
              <a:rPr lang="es-MX" sz="1050" b="1" dirty="0">
                <a:latin typeface="Mestiza"/>
              </a:rPr>
              <a:t>93.3%</a:t>
            </a:r>
            <a:r>
              <a:rPr lang="es-MX" sz="1050" dirty="0">
                <a:latin typeface="Mestiza"/>
              </a:rPr>
              <a:t> de avance.</a:t>
            </a:r>
          </a:p>
        </p:txBody>
      </p:sp>
      <p:graphicFrame>
        <p:nvGraphicFramePr>
          <p:cNvPr id="2" name="Tabla 2">
            <a:extLst>
              <a:ext uri="{FF2B5EF4-FFF2-40B4-BE49-F238E27FC236}">
                <a16:creationId xmlns:a16="http://schemas.microsoft.com/office/drawing/2014/main" id="{C4302DFC-ED38-4A3E-B73C-A272A1429766}"/>
              </a:ext>
            </a:extLst>
          </p:cNvPr>
          <p:cNvGraphicFramePr>
            <a:graphicFrameLocks noGrp="1"/>
          </p:cNvGraphicFramePr>
          <p:nvPr>
            <p:extLst>
              <p:ext uri="{D42A27DB-BD31-4B8C-83A1-F6EECF244321}">
                <p14:modId xmlns:p14="http://schemas.microsoft.com/office/powerpoint/2010/main" val="259779972"/>
              </p:ext>
            </p:extLst>
          </p:nvPr>
        </p:nvGraphicFramePr>
        <p:xfrm>
          <a:off x="827584" y="3501008"/>
          <a:ext cx="7992888" cy="504000"/>
        </p:xfrm>
        <a:graphic>
          <a:graphicData uri="http://schemas.openxmlformats.org/drawingml/2006/table">
            <a:tbl>
              <a:tblPr firstRow="1" bandRow="1">
                <a:tableStyleId>{5940675A-B579-460E-94D1-54222C63F5DA}</a:tableStyleId>
              </a:tblPr>
              <a:tblGrid>
                <a:gridCol w="3960440">
                  <a:extLst>
                    <a:ext uri="{9D8B030D-6E8A-4147-A177-3AD203B41FA5}">
                      <a16:colId xmlns:a16="http://schemas.microsoft.com/office/drawing/2014/main" val="4166845029"/>
                    </a:ext>
                  </a:extLst>
                </a:gridCol>
                <a:gridCol w="4032448">
                  <a:extLst>
                    <a:ext uri="{9D8B030D-6E8A-4147-A177-3AD203B41FA5}">
                      <a16:colId xmlns:a16="http://schemas.microsoft.com/office/drawing/2014/main" val="2911591563"/>
                    </a:ext>
                  </a:extLst>
                </a:gridCol>
              </a:tblGrid>
              <a:tr h="252000">
                <a:tc>
                  <a:txBody>
                    <a:bodyPr/>
                    <a:lstStyle/>
                    <a:p>
                      <a:pPr algn="ctr"/>
                      <a:r>
                        <a:rPr lang="es-MX" sz="1050" b="1" dirty="0">
                          <a:solidFill>
                            <a:schemeClr val="bg1"/>
                          </a:solidFill>
                          <a:latin typeface="Mestiza" panose="00000500000000000000" pitchFamily="50" charset="0"/>
                        </a:rPr>
                        <a:t>Indicador del Sector</a:t>
                      </a:r>
                    </a:p>
                  </a:txBody>
                  <a:tcPr anchor="ctr">
                    <a:lnL w="12700" cmpd="sng">
                      <a:noFill/>
                    </a:lnL>
                    <a:lnR w="28575" cap="flat" cmpd="sng" algn="ctr">
                      <a:solidFill>
                        <a:schemeClr val="bg1"/>
                      </a:solidFill>
                      <a:prstDash val="solid"/>
                      <a:round/>
                      <a:headEnd type="none" w="med" len="med"/>
                      <a:tailEnd type="none" w="med" len="med"/>
                    </a:lnR>
                    <a:lnT w="12700" cmpd="sng">
                      <a:noFill/>
                    </a:lnT>
                    <a:lnB w="12700" cmpd="sng">
                      <a:noFill/>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latin typeface="Mestiza" panose="00000500000000000000" pitchFamily="50" charset="0"/>
                        </a:rPr>
                        <a:t>Presupuesto del Ejercicio fiscal</a:t>
                      </a:r>
                    </a:p>
                  </a:txBody>
                  <a:tcPr anchor="ctr">
                    <a:lnL w="28575" cap="flat" cmpd="sng" algn="ctr">
                      <a:solidFill>
                        <a:schemeClr val="bg1"/>
                      </a:solidFill>
                      <a:prstDash val="solid"/>
                      <a:round/>
                      <a:headEnd type="none" w="med" len="med"/>
                      <a:tailEnd type="none" w="med" len="med"/>
                    </a:lnL>
                    <a:lnR w="12700" cmpd="sng">
                      <a:noFill/>
                    </a:lnR>
                    <a:lnT w="12700" cmpd="sng">
                      <a:noFill/>
                    </a:lnT>
                    <a:lnB w="12700" cmpd="sng">
                      <a:noFill/>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897565414"/>
                  </a:ext>
                </a:extLst>
              </a:tr>
              <a:tr h="252000">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tc>
                  <a:txBody>
                    <a:bodyPr/>
                    <a:lstStyle/>
                    <a:p>
                      <a:pPr algn="ctr"/>
                      <a:endParaRPr lang="es-MX" sz="1050" dirty="0">
                        <a:latin typeface="Mestiza" panose="00000500000000000000" pitchFamily="50" charset="0"/>
                      </a:endParaRPr>
                    </a:p>
                  </a:txBody>
                  <a:tcPr anchor="ctr">
                    <a:lnL w="12700" cmpd="sng">
                      <a:noFill/>
                    </a:lnL>
                    <a:lnR w="12700" cmpd="sng">
                      <a:noFill/>
                    </a:lnR>
                    <a:lnT w="12700" cmpd="sng">
                      <a:noFill/>
                    </a:lnT>
                    <a:lnB w="12700" cmpd="sng">
                      <a:noFill/>
                    </a:lnB>
                    <a:lnTlToBr w="12700" cmpd="sng">
                      <a:noFill/>
                      <a:prstDash val="solid"/>
                    </a:lnTlToBr>
                    <a:lnBlToTr w="12700" cmpd="sng">
                      <a:noFill/>
                      <a:prstDash val="solid"/>
                    </a:lnBlToTr>
                  </a:tcPr>
                </a:tc>
                <a:extLst>
                  <a:ext uri="{0D108BD9-81ED-4DB2-BD59-A6C34878D82A}">
                    <a16:rowId xmlns:a16="http://schemas.microsoft.com/office/drawing/2014/main" val="3987337722"/>
                  </a:ext>
                </a:extLst>
              </a:tr>
            </a:tbl>
          </a:graphicData>
        </a:graphic>
      </p:graphicFrame>
      <p:pic>
        <p:nvPicPr>
          <p:cNvPr id="4" name="Imagen 3">
            <a:extLst>
              <a:ext uri="{FF2B5EF4-FFF2-40B4-BE49-F238E27FC236}">
                <a16:creationId xmlns:a16="http://schemas.microsoft.com/office/drawing/2014/main" id="{2C15FB83-5DA4-4292-9FBF-7B7E86414781}"/>
              </a:ext>
            </a:extLst>
          </p:cNvPr>
          <p:cNvPicPr>
            <a:picLocks noChangeAspect="1"/>
          </p:cNvPicPr>
          <p:nvPr/>
        </p:nvPicPr>
        <p:blipFill>
          <a:blip r:embed="rId3"/>
          <a:stretch>
            <a:fillRect/>
          </a:stretch>
        </p:blipFill>
        <p:spPr>
          <a:xfrm>
            <a:off x="899592" y="3915251"/>
            <a:ext cx="3870101" cy="2322061"/>
          </a:xfrm>
          <a:prstGeom prst="rect">
            <a:avLst/>
          </a:prstGeom>
        </p:spPr>
      </p:pic>
      <p:graphicFrame>
        <p:nvGraphicFramePr>
          <p:cNvPr id="5" name="Tabla 4">
            <a:extLst>
              <a:ext uri="{FF2B5EF4-FFF2-40B4-BE49-F238E27FC236}">
                <a16:creationId xmlns:a16="http://schemas.microsoft.com/office/drawing/2014/main" id="{90C27105-355A-49AB-B0D9-B41C95F122C1}"/>
              </a:ext>
            </a:extLst>
          </p:cNvPr>
          <p:cNvGraphicFramePr>
            <a:graphicFrameLocks noGrp="1"/>
          </p:cNvGraphicFramePr>
          <p:nvPr>
            <p:extLst>
              <p:ext uri="{D42A27DB-BD31-4B8C-83A1-F6EECF244321}">
                <p14:modId xmlns:p14="http://schemas.microsoft.com/office/powerpoint/2010/main" val="2858112774"/>
              </p:ext>
            </p:extLst>
          </p:nvPr>
        </p:nvGraphicFramePr>
        <p:xfrm>
          <a:off x="4932040" y="3915251"/>
          <a:ext cx="3744416" cy="1439564"/>
        </p:xfrm>
        <a:graphic>
          <a:graphicData uri="http://schemas.openxmlformats.org/drawingml/2006/table">
            <a:tbl>
              <a:tblPr>
                <a:tableStyleId>{5C22544A-7EE6-4342-B048-85BDC9FD1C3A}</a:tableStyleId>
              </a:tblPr>
              <a:tblGrid>
                <a:gridCol w="1306191">
                  <a:extLst>
                    <a:ext uri="{9D8B030D-6E8A-4147-A177-3AD203B41FA5}">
                      <a16:colId xmlns:a16="http://schemas.microsoft.com/office/drawing/2014/main" val="627760317"/>
                    </a:ext>
                  </a:extLst>
                </a:gridCol>
                <a:gridCol w="2438225">
                  <a:extLst>
                    <a:ext uri="{9D8B030D-6E8A-4147-A177-3AD203B41FA5}">
                      <a16:colId xmlns:a16="http://schemas.microsoft.com/office/drawing/2014/main" val="2477477799"/>
                    </a:ext>
                  </a:extLst>
                </a:gridCol>
              </a:tblGrid>
              <a:tr h="288032">
                <a:tc>
                  <a:txBody>
                    <a:bodyPr/>
                    <a:lstStyle/>
                    <a:p>
                      <a:pPr algn="ctr" fontAlgn="ctr"/>
                      <a:r>
                        <a:rPr lang="es-MX" sz="1050" b="1" u="none" strike="noStrike" dirty="0">
                          <a:solidFill>
                            <a:schemeClr val="tx1"/>
                          </a:solidFill>
                          <a:effectLst/>
                          <a:latin typeface="Mestiza" panose="00000500000000000000" pitchFamily="50" charset="0"/>
                        </a:rPr>
                        <a:t>Año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tc>
                  <a:txBody>
                    <a:bodyPr/>
                    <a:lstStyle/>
                    <a:p>
                      <a:pPr algn="ctr" fontAlgn="ctr"/>
                      <a:r>
                        <a:rPr lang="es-MX" sz="1050" b="1" u="none" strike="noStrike" dirty="0">
                          <a:solidFill>
                            <a:schemeClr val="tx1"/>
                          </a:solidFill>
                          <a:effectLst/>
                          <a:latin typeface="Mestiza" panose="00000500000000000000" pitchFamily="50" charset="0"/>
                        </a:rPr>
                        <a:t>Presupuesto aprobado</a:t>
                      </a:r>
                      <a:endParaRPr lang="es-MX" sz="1050" b="1" i="0" u="none" strike="noStrike" dirty="0">
                        <a:solidFill>
                          <a:schemeClr val="tx1"/>
                        </a:solidFill>
                        <a:effectLst/>
                        <a:latin typeface="Mestiza" panose="00000500000000000000" pitchFamily="50" charset="0"/>
                      </a:endParaRPr>
                    </a:p>
                  </a:txBody>
                  <a:tcPr marL="9525" marR="9525" marT="9525" marB="0" anchor="ctr">
                    <a:solidFill>
                      <a:schemeClr val="bg1">
                        <a:lumMod val="85000"/>
                      </a:schemeClr>
                    </a:solidFill>
                  </a:tcPr>
                </a:tc>
                <a:extLst>
                  <a:ext uri="{0D108BD9-81ED-4DB2-BD59-A6C34878D82A}">
                    <a16:rowId xmlns:a16="http://schemas.microsoft.com/office/drawing/2014/main" val="1537703214"/>
                  </a:ext>
                </a:extLst>
              </a:tr>
              <a:tr h="383844">
                <a:tc>
                  <a:txBody>
                    <a:bodyPr/>
                    <a:lstStyle/>
                    <a:p>
                      <a:pPr algn="ctr" fontAlgn="ctr"/>
                      <a:r>
                        <a:rPr lang="es-MX" sz="1050" u="none" strike="noStrike">
                          <a:effectLst/>
                          <a:latin typeface="Mestiza" panose="00000500000000000000" pitchFamily="50" charset="0"/>
                        </a:rPr>
                        <a:t>2019</a:t>
                      </a:r>
                      <a:endParaRPr lang="es-MX" sz="1050" b="0" i="0" u="none" strike="noStrike">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          4,082,987,646.00 </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extLst>
                  <a:ext uri="{0D108BD9-81ED-4DB2-BD59-A6C34878D82A}">
                    <a16:rowId xmlns:a16="http://schemas.microsoft.com/office/drawing/2014/main" val="3457920285"/>
                  </a:ext>
                </a:extLst>
              </a:tr>
              <a:tr h="383844">
                <a:tc>
                  <a:txBody>
                    <a:bodyPr/>
                    <a:lstStyle/>
                    <a:p>
                      <a:pPr algn="ctr" fontAlgn="ctr"/>
                      <a:r>
                        <a:rPr lang="es-MX" sz="1050" u="none" strike="noStrike">
                          <a:effectLst/>
                          <a:latin typeface="Mestiza" panose="00000500000000000000" pitchFamily="50" charset="0"/>
                        </a:rPr>
                        <a:t>2020</a:t>
                      </a:r>
                      <a:endParaRPr lang="es-MX" sz="1050" b="0" i="0" u="none" strike="noStrike">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a:effectLst/>
                          <a:latin typeface="Mestiza" panose="00000500000000000000" pitchFamily="50" charset="0"/>
                        </a:rPr>
                        <a:t> $          4,500,994,594.00 </a:t>
                      </a:r>
                      <a:endParaRPr lang="es-MX" sz="1050" b="0" i="0" u="none" strike="noStrike">
                        <a:solidFill>
                          <a:srgbClr val="000000"/>
                        </a:solidFill>
                        <a:effectLst/>
                        <a:latin typeface="Mestiza" panose="00000500000000000000" pitchFamily="50" charset="0"/>
                      </a:endParaRPr>
                    </a:p>
                  </a:txBody>
                  <a:tcPr marL="9525" marR="9525" marT="9525" marB="0" anchor="ctr">
                    <a:noFill/>
                  </a:tcPr>
                </a:tc>
                <a:extLst>
                  <a:ext uri="{0D108BD9-81ED-4DB2-BD59-A6C34878D82A}">
                    <a16:rowId xmlns:a16="http://schemas.microsoft.com/office/drawing/2014/main" val="1676914108"/>
                  </a:ext>
                </a:extLst>
              </a:tr>
              <a:tr h="383844">
                <a:tc>
                  <a:txBody>
                    <a:bodyPr/>
                    <a:lstStyle/>
                    <a:p>
                      <a:pPr algn="ctr" fontAlgn="ctr"/>
                      <a:r>
                        <a:rPr lang="es-MX" sz="1050" u="none" strike="noStrike">
                          <a:effectLst/>
                          <a:latin typeface="Mestiza" panose="00000500000000000000" pitchFamily="50" charset="0"/>
                        </a:rPr>
                        <a:t>2021</a:t>
                      </a:r>
                      <a:endParaRPr lang="es-MX" sz="1050" b="0" i="0" u="none" strike="noStrike">
                        <a:solidFill>
                          <a:srgbClr val="000000"/>
                        </a:solidFill>
                        <a:effectLst/>
                        <a:latin typeface="Mestiza" panose="00000500000000000000" pitchFamily="50" charset="0"/>
                      </a:endParaRPr>
                    </a:p>
                  </a:txBody>
                  <a:tcPr marL="9525" marR="9525" marT="9525" marB="0" anchor="ctr">
                    <a:noFill/>
                  </a:tcPr>
                </a:tc>
                <a:tc>
                  <a:txBody>
                    <a:bodyPr/>
                    <a:lstStyle/>
                    <a:p>
                      <a:pPr algn="ctr" fontAlgn="ctr"/>
                      <a:r>
                        <a:rPr lang="es-MX" sz="1050" u="none" strike="noStrike" dirty="0">
                          <a:effectLst/>
                          <a:latin typeface="Mestiza" panose="00000500000000000000" pitchFamily="50" charset="0"/>
                        </a:rPr>
                        <a:t> $          4,310,291,195.00 </a:t>
                      </a:r>
                      <a:endParaRPr lang="es-MX" sz="1050" b="0" i="0" u="none" strike="noStrike" dirty="0">
                        <a:solidFill>
                          <a:srgbClr val="000000"/>
                        </a:solidFill>
                        <a:effectLst/>
                        <a:latin typeface="Mestiza" panose="00000500000000000000" pitchFamily="50" charset="0"/>
                      </a:endParaRPr>
                    </a:p>
                  </a:txBody>
                  <a:tcPr marL="9525" marR="9525" marT="9525" marB="0" anchor="ctr">
                    <a:noFill/>
                  </a:tcPr>
                </a:tc>
                <a:extLst>
                  <a:ext uri="{0D108BD9-81ED-4DB2-BD59-A6C34878D82A}">
                    <a16:rowId xmlns:a16="http://schemas.microsoft.com/office/drawing/2014/main" val="2918481073"/>
                  </a:ext>
                </a:extLst>
              </a:tr>
            </a:tbl>
          </a:graphicData>
        </a:graphic>
      </p:graphicFrame>
    </p:spTree>
    <p:extLst>
      <p:ext uri="{BB962C8B-B14F-4D97-AF65-F5344CB8AC3E}">
        <p14:creationId xmlns:p14="http://schemas.microsoft.com/office/powerpoint/2010/main" val="977408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9F528482-0CDD-43E6-96A3-08BFCC969D8C}"/>
              </a:ext>
            </a:extLst>
          </p:cNvPr>
          <p:cNvSpPr>
            <a:spLocks noGrp="1"/>
          </p:cNvSpPr>
          <p:nvPr>
            <p:ph type="sldNum" sz="quarter" idx="4"/>
          </p:nvPr>
        </p:nvSpPr>
        <p:spPr/>
        <p:txBody>
          <a:bodyPr/>
          <a:lstStyle/>
          <a:p>
            <a:fld id="{34762513-7D76-44F4-A4EB-02F5BA9AE113}" type="slidenum">
              <a:rPr lang="es-MX" smtClean="0"/>
              <a:t>5</a:t>
            </a:fld>
            <a:endParaRPr lang="es-MX" dirty="0"/>
          </a:p>
        </p:txBody>
      </p:sp>
      <p:sp>
        <p:nvSpPr>
          <p:cNvPr id="4" name="28 Marcador de título">
            <a:extLst>
              <a:ext uri="{FF2B5EF4-FFF2-40B4-BE49-F238E27FC236}">
                <a16:creationId xmlns:a16="http://schemas.microsoft.com/office/drawing/2014/main" id="{5500A674-74ED-4633-92D5-FEFB2CB9B12B}"/>
              </a:ext>
            </a:extLst>
          </p:cNvPr>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dirty="0"/>
              <a:t>Servicios de Educación Básica e Inicial de Calidad</a:t>
            </a:r>
          </a:p>
        </p:txBody>
      </p:sp>
      <p:sp>
        <p:nvSpPr>
          <p:cNvPr id="5" name="3 Pentágono">
            <a:extLst>
              <a:ext uri="{FF2B5EF4-FFF2-40B4-BE49-F238E27FC236}">
                <a16:creationId xmlns:a16="http://schemas.microsoft.com/office/drawing/2014/main" id="{877EAB4A-A8CF-43BA-9065-E0BB74366304}"/>
              </a:ext>
            </a:extLst>
          </p:cNvPr>
          <p:cNvSpPr/>
          <p:nvPr/>
        </p:nvSpPr>
        <p:spPr>
          <a:xfrm rot="5400000">
            <a:off x="-2160562" y="3932913"/>
            <a:ext cx="5004225"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6" name="5 CuadroTexto">
            <a:extLst>
              <a:ext uri="{FF2B5EF4-FFF2-40B4-BE49-F238E27FC236}">
                <a16:creationId xmlns:a16="http://schemas.microsoft.com/office/drawing/2014/main" id="{AF2B4F86-6ACD-4D99-908C-676A41BC78A3}"/>
              </a:ext>
            </a:extLst>
          </p:cNvPr>
          <p:cNvSpPr txBox="1"/>
          <p:nvPr/>
        </p:nvSpPr>
        <p:spPr>
          <a:xfrm rot="16200000">
            <a:off x="-1889680" y="3922715"/>
            <a:ext cx="4432910" cy="276999"/>
          </a:xfrm>
          <a:prstGeom prst="rect">
            <a:avLst/>
          </a:prstGeom>
          <a:noFill/>
        </p:spPr>
        <p:txBody>
          <a:bodyPr wrap="squar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Servicios y Gestión</a:t>
            </a:r>
          </a:p>
        </p:txBody>
      </p:sp>
      <p:sp>
        <p:nvSpPr>
          <p:cNvPr id="7" name="4 Elipse">
            <a:extLst>
              <a:ext uri="{FF2B5EF4-FFF2-40B4-BE49-F238E27FC236}">
                <a16:creationId xmlns:a16="http://schemas.microsoft.com/office/drawing/2014/main" id="{D85AF1ED-4DF5-4391-933E-1E4BEAABD66E}"/>
              </a:ext>
            </a:extLst>
          </p:cNvPr>
          <p:cNvSpPr/>
          <p:nvPr/>
        </p:nvSpPr>
        <p:spPr>
          <a:xfrm>
            <a:off x="53551"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5</a:t>
            </a:r>
          </a:p>
        </p:txBody>
      </p:sp>
      <p:sp>
        <p:nvSpPr>
          <p:cNvPr id="8" name="7 Cheurón">
            <a:extLst>
              <a:ext uri="{FF2B5EF4-FFF2-40B4-BE49-F238E27FC236}">
                <a16:creationId xmlns:a16="http://schemas.microsoft.com/office/drawing/2014/main" id="{A8B9432E-75EA-4047-8BAF-2B5C0B7F471A}"/>
              </a:ext>
            </a:extLst>
          </p:cNvPr>
          <p:cNvSpPr/>
          <p:nvPr/>
        </p:nvSpPr>
        <p:spPr>
          <a:xfrm>
            <a:off x="703002" y="1412816"/>
            <a:ext cx="8280000" cy="360000"/>
          </a:xfrm>
          <a:prstGeom prst="chevron">
            <a:avLst>
              <a:gd name="adj" fmla="val 64766"/>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MX" sz="1400" b="1" dirty="0">
                <a:solidFill>
                  <a:schemeClr val="tx1">
                    <a:lumMod val="85000"/>
                    <a:lumOff val="15000"/>
                  </a:schemeClr>
                </a:solidFill>
                <a:effectLst>
                  <a:outerShdw blurRad="38100" dist="38100" dir="2700000" algn="tl">
                    <a:srgbClr val="000000">
                      <a:alpha val="43137"/>
                    </a:srgbClr>
                  </a:outerShdw>
                </a:effectLst>
                <a:latin typeface="Mestiza" pitchFamily="50" charset="0"/>
              </a:rPr>
              <a:t>Análisis de Servicios y Gestión</a:t>
            </a:r>
          </a:p>
        </p:txBody>
      </p:sp>
      <p:sp>
        <p:nvSpPr>
          <p:cNvPr id="9" name="10 CuadroTexto">
            <a:extLst>
              <a:ext uri="{FF2B5EF4-FFF2-40B4-BE49-F238E27FC236}">
                <a16:creationId xmlns:a16="http://schemas.microsoft.com/office/drawing/2014/main" id="{5C8F3AE9-13B3-4674-A366-FD37AC2AE164}"/>
              </a:ext>
            </a:extLst>
          </p:cNvPr>
          <p:cNvSpPr txBox="1"/>
          <p:nvPr/>
        </p:nvSpPr>
        <p:spPr>
          <a:xfrm>
            <a:off x="703002" y="1846563"/>
            <a:ext cx="8280000" cy="4678781"/>
          </a:xfrm>
          <a:prstGeom prst="rect">
            <a:avLst/>
          </a:prstGeom>
          <a:noFill/>
        </p:spPr>
        <p:txBody>
          <a:bodyPr wrap="square" rtlCol="0">
            <a:spAutoFit/>
          </a:bodyPr>
          <a:lstStyle/>
          <a:p>
            <a:pPr algn="just">
              <a:lnSpc>
                <a:spcPct val="150000"/>
              </a:lnSpc>
            </a:pPr>
            <a:r>
              <a:rPr lang="es-MX" sz="1050" dirty="0">
                <a:latin typeface="Mestiza"/>
              </a:rPr>
              <a:t>En el ejercicio fiscal 2021, se lograron atender a </a:t>
            </a:r>
            <a:r>
              <a:rPr lang="es-MX" sz="1050" b="1" dirty="0">
                <a:latin typeface="Mestiza"/>
              </a:rPr>
              <a:t>339</a:t>
            </a:r>
            <a:r>
              <a:rPr lang="es-MX" sz="1050" dirty="0">
                <a:latin typeface="Mestiza"/>
              </a:rPr>
              <a:t> zonas escolares de educación básica  y con ello, se mantiene el 100% en la atención de las mismas. Además, en </a:t>
            </a:r>
            <a:r>
              <a:rPr lang="es-MX" sz="1050" b="1" dirty="0">
                <a:latin typeface="Mestiza"/>
              </a:rPr>
              <a:t>2,683</a:t>
            </a:r>
            <a:r>
              <a:rPr lang="es-MX" sz="1050" dirty="0">
                <a:latin typeface="Mestiza"/>
              </a:rPr>
              <a:t> Escuelas Públicas de Educación Básica de Sinaloa (EPEBS) cuentan con el Sistema de Evaluación Diagnóstica instalado, cumpliendo con un </a:t>
            </a:r>
            <a:r>
              <a:rPr lang="es-MX" sz="1050" b="1" dirty="0">
                <a:latin typeface="Mestiza"/>
              </a:rPr>
              <a:t>100%</a:t>
            </a:r>
            <a:r>
              <a:rPr lang="es-MX" sz="1050" dirty="0">
                <a:latin typeface="Mestiza"/>
              </a:rPr>
              <a:t> de avance y con la meta establecida, respecto al Sistema de Alerta Temprana (SisAT), </a:t>
            </a:r>
            <a:r>
              <a:rPr lang="es-MX" sz="1050" b="1" dirty="0">
                <a:latin typeface="Mestiza"/>
              </a:rPr>
              <a:t>2,683</a:t>
            </a:r>
            <a:r>
              <a:rPr lang="es-MX" sz="1050" dirty="0">
                <a:latin typeface="Mestiza"/>
              </a:rPr>
              <a:t> EPEBS manejan dicho sistema en sus instalaciones. </a:t>
            </a:r>
          </a:p>
          <a:p>
            <a:pPr algn="just">
              <a:lnSpc>
                <a:spcPct val="150000"/>
              </a:lnSpc>
            </a:pPr>
            <a:endParaRPr lang="es-MX" sz="800" dirty="0">
              <a:latin typeface="Mestiza"/>
            </a:endParaRPr>
          </a:p>
          <a:p>
            <a:pPr algn="just">
              <a:lnSpc>
                <a:spcPct val="150000"/>
              </a:lnSpc>
            </a:pPr>
            <a:r>
              <a:rPr lang="es-MX" sz="1050" dirty="0">
                <a:latin typeface="Mestiza"/>
              </a:rPr>
              <a:t>En materia de los Servicios de Asesoría Académica a la Escuela (SAAE), se obtuvo un avance del </a:t>
            </a:r>
            <a:r>
              <a:rPr lang="es-MX" sz="1050" b="1" dirty="0">
                <a:latin typeface="Mestiza"/>
              </a:rPr>
              <a:t>86.60%</a:t>
            </a:r>
            <a:r>
              <a:rPr lang="es-MX" sz="1050" dirty="0">
                <a:latin typeface="Mestiza"/>
              </a:rPr>
              <a:t>, es decir, </a:t>
            </a:r>
            <a:r>
              <a:rPr lang="es-MX" sz="1050" b="1" dirty="0">
                <a:latin typeface="Mestiza"/>
              </a:rPr>
              <a:t>3,179 </a:t>
            </a:r>
            <a:r>
              <a:rPr lang="es-MX" sz="1050" dirty="0">
                <a:latin typeface="Mestiza"/>
              </a:rPr>
              <a:t>EPEBS cuentan con los SAAE, lo anterior, respecto al total de 3,671 EPEBS que existen, aunado a ello, se realizó la instalación de </a:t>
            </a:r>
            <a:r>
              <a:rPr lang="es-MX" sz="1050" b="1" dirty="0">
                <a:latin typeface="Mestiza"/>
              </a:rPr>
              <a:t>343</a:t>
            </a:r>
            <a:r>
              <a:rPr lang="es-MX" sz="1050" dirty="0">
                <a:latin typeface="Mestiza"/>
              </a:rPr>
              <a:t> niveles de gestión con el objetivo de medir el avance en la conformación de la estructura operativa para los SAAE.</a:t>
            </a:r>
          </a:p>
          <a:p>
            <a:pPr algn="just">
              <a:lnSpc>
                <a:spcPct val="150000"/>
              </a:lnSpc>
            </a:pPr>
            <a:endParaRPr lang="es-MX" sz="800" dirty="0">
              <a:latin typeface="Mestiza"/>
            </a:endParaRPr>
          </a:p>
          <a:p>
            <a:pPr algn="just">
              <a:lnSpc>
                <a:spcPct val="150000"/>
              </a:lnSpc>
            </a:pPr>
            <a:r>
              <a:rPr lang="es-MX" sz="1050" dirty="0">
                <a:latin typeface="Mestiza"/>
              </a:rPr>
              <a:t>Con respecto al Programa Escolar de Mejora Continua (PEMC), se implementó dicho programa en </a:t>
            </a:r>
            <a:r>
              <a:rPr lang="es-MX" sz="1050" b="1" dirty="0">
                <a:latin typeface="Mestiza"/>
              </a:rPr>
              <a:t>3,771</a:t>
            </a:r>
            <a:r>
              <a:rPr lang="es-MX" sz="1050" dirty="0">
                <a:latin typeface="Mestiza"/>
              </a:rPr>
              <a:t> EPEBS, además de atender </a:t>
            </a:r>
            <a:r>
              <a:rPr lang="es-MX" sz="1050" b="1" dirty="0">
                <a:latin typeface="Mestiza"/>
              </a:rPr>
              <a:t>12</a:t>
            </a:r>
            <a:r>
              <a:rPr lang="es-MX" sz="1050" dirty="0">
                <a:latin typeface="Mestiza"/>
              </a:rPr>
              <a:t> gestiones con el objetivo de fortalecer el PEMC; en cuanto a las figuras educativas de las EPEBS, </a:t>
            </a:r>
            <a:r>
              <a:rPr lang="es-MX" sz="1050" b="1" dirty="0">
                <a:latin typeface="Mestiza"/>
              </a:rPr>
              <a:t>3,000</a:t>
            </a:r>
            <a:r>
              <a:rPr lang="es-MX" sz="1050" dirty="0">
                <a:latin typeface="Mestiza"/>
              </a:rPr>
              <a:t> figuras se fortalecieron con el PEMC, cabe señalar que </a:t>
            </a:r>
            <a:r>
              <a:rPr lang="es-MX" sz="1050" b="1" dirty="0">
                <a:latin typeface="Mestiza"/>
              </a:rPr>
              <a:t>564</a:t>
            </a:r>
            <a:r>
              <a:rPr lang="es-MX" sz="1050" dirty="0">
                <a:latin typeface="Mestiza"/>
              </a:rPr>
              <a:t> docentes con derecho a tutoría, cuentan con un tutor asignado.</a:t>
            </a:r>
          </a:p>
          <a:p>
            <a:pPr algn="just">
              <a:lnSpc>
                <a:spcPct val="150000"/>
              </a:lnSpc>
            </a:pPr>
            <a:endParaRPr lang="es-MX" sz="800" dirty="0">
              <a:latin typeface="Mestiza"/>
            </a:endParaRPr>
          </a:p>
          <a:p>
            <a:pPr algn="just">
              <a:lnSpc>
                <a:spcPct val="150000"/>
              </a:lnSpc>
            </a:pPr>
            <a:r>
              <a:rPr lang="es-MX" sz="1050" dirty="0">
                <a:latin typeface="Mestiza"/>
              </a:rPr>
              <a:t>A su vez, los Consejos Técnicos Escolares (CTE) se encargaron de diseñar </a:t>
            </a:r>
            <a:r>
              <a:rPr lang="es-MX" sz="1050" b="1" dirty="0">
                <a:latin typeface="Mestiza"/>
              </a:rPr>
              <a:t>2,786</a:t>
            </a:r>
            <a:r>
              <a:rPr lang="es-MX" sz="1050" dirty="0">
                <a:latin typeface="Mestiza"/>
              </a:rPr>
              <a:t> Estrategias Globales de Mejora Escolar (EGME), con el objetivo de organizar las actividades de las EPEBS para atender las prioridades educativas del plantel en forma integral, consecuentes con las metas y objetivos establecidos en su Ruta de Mejora Escolar.</a:t>
            </a:r>
          </a:p>
          <a:p>
            <a:pPr algn="just">
              <a:lnSpc>
                <a:spcPct val="150000"/>
              </a:lnSpc>
            </a:pPr>
            <a:endParaRPr lang="es-MX" sz="800" dirty="0">
              <a:latin typeface="Mestiza"/>
            </a:endParaRPr>
          </a:p>
          <a:p>
            <a:pPr algn="just">
              <a:lnSpc>
                <a:spcPct val="150000"/>
              </a:lnSpc>
            </a:pPr>
            <a:r>
              <a:rPr lang="es-MX" sz="1050" dirty="0">
                <a:latin typeface="Mestiza"/>
              </a:rPr>
              <a:t>Por lo que se refiere a capacitaciones y reuniones, se realizaron </a:t>
            </a:r>
            <a:r>
              <a:rPr lang="es-MX" sz="1050" b="1" dirty="0">
                <a:latin typeface="Mestiza"/>
              </a:rPr>
              <a:t>3</a:t>
            </a:r>
            <a:r>
              <a:rPr lang="es-MX" sz="1050" dirty="0">
                <a:latin typeface="Mestiza"/>
              </a:rPr>
              <a:t> capacitaciones a directores y </a:t>
            </a:r>
            <a:r>
              <a:rPr lang="es-MX" sz="1050" b="1" dirty="0">
                <a:latin typeface="Mestiza"/>
              </a:rPr>
              <a:t>1</a:t>
            </a:r>
            <a:r>
              <a:rPr lang="es-MX" sz="1050" dirty="0">
                <a:latin typeface="Mestiza"/>
              </a:rPr>
              <a:t> capacitación dirigida a supervisores de educación básica sobre el manejo del Sistema de Evaluación Diagnóstica en EPEBS, en cuanto a las reuniones, se realizaron </a:t>
            </a:r>
            <a:r>
              <a:rPr lang="es-MX" sz="1050" b="1" dirty="0">
                <a:latin typeface="Mestiza"/>
              </a:rPr>
              <a:t>3</a:t>
            </a:r>
            <a:r>
              <a:rPr lang="es-MX" sz="1050" dirty="0">
                <a:latin typeface="Mestiza"/>
              </a:rPr>
              <a:t> reuniones con las figuras administrativas para la para la obtención de acuerdos sobre la distribución de libros.</a:t>
            </a:r>
          </a:p>
        </p:txBody>
      </p:sp>
    </p:spTree>
    <p:extLst>
      <p:ext uri="{BB962C8B-B14F-4D97-AF65-F5344CB8AC3E}">
        <p14:creationId xmlns:p14="http://schemas.microsoft.com/office/powerpoint/2010/main" val="594131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16 Marcador de número de diapositiva"/>
          <p:cNvSpPr>
            <a:spLocks noGrp="1"/>
          </p:cNvSpPr>
          <p:nvPr>
            <p:ph type="sldNum" sz="quarter" idx="4"/>
          </p:nvPr>
        </p:nvSpPr>
        <p:spPr/>
        <p:txBody>
          <a:bodyPr/>
          <a:lstStyle/>
          <a:p>
            <a:fld id="{34762513-7D76-44F4-A4EB-02F5BA9AE113}" type="slidenum">
              <a:rPr lang="es-MX" smtClean="0"/>
              <a:t>6</a:t>
            </a:fld>
            <a:endParaRPr lang="es-MX" dirty="0"/>
          </a:p>
        </p:txBody>
      </p:sp>
      <p:sp>
        <p:nvSpPr>
          <p:cNvPr id="9" name="8 Pentágono"/>
          <p:cNvSpPr/>
          <p:nvPr/>
        </p:nvSpPr>
        <p:spPr>
          <a:xfrm rot="5400000">
            <a:off x="-2212522" y="3935342"/>
            <a:ext cx="5072036"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1" name="10 Elipse"/>
          <p:cNvSpPr/>
          <p:nvPr/>
        </p:nvSpPr>
        <p:spPr>
          <a:xfrm>
            <a:off x="35496" y="1268760"/>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latin typeface="Mestiza" pitchFamily="50" charset="0"/>
              </a:rPr>
              <a:t>6</a:t>
            </a:r>
          </a:p>
        </p:txBody>
      </p:sp>
      <p:sp>
        <p:nvSpPr>
          <p:cNvPr id="12" name="11 CuadroTexto"/>
          <p:cNvSpPr txBox="1"/>
          <p:nvPr/>
        </p:nvSpPr>
        <p:spPr>
          <a:xfrm rot="16200000">
            <a:off x="-287638" y="3757624"/>
            <a:ext cx="1222281" cy="276999"/>
          </a:xfrm>
          <a:prstGeom prst="rect">
            <a:avLst/>
          </a:prstGeom>
          <a:noFill/>
        </p:spPr>
        <p:txBody>
          <a:bodyPr wrap="square" rtlCol="0">
            <a:spAutoFit/>
          </a:bodyPr>
          <a:lstStyle/>
          <a:p>
            <a:r>
              <a:rPr lang="es-MX" sz="1200" b="1" dirty="0">
                <a:solidFill>
                  <a:schemeClr val="bg1"/>
                </a:solidFill>
                <a:effectLst>
                  <a:outerShdw blurRad="38100" dist="38100" dir="2700000" algn="tl">
                    <a:srgbClr val="000000">
                      <a:alpha val="43137"/>
                    </a:srgbClr>
                  </a:outerShdw>
                </a:effectLst>
                <a:latin typeface="Mestiza" pitchFamily="50" charset="0"/>
              </a:rPr>
              <a:t>Análisis FODA</a:t>
            </a:r>
          </a:p>
        </p:txBody>
      </p:sp>
      <p:graphicFrame>
        <p:nvGraphicFramePr>
          <p:cNvPr id="8" name="7 Tabla"/>
          <p:cNvGraphicFramePr>
            <a:graphicFrameLocks noGrp="1"/>
          </p:cNvGraphicFramePr>
          <p:nvPr>
            <p:extLst>
              <p:ext uri="{D42A27DB-BD31-4B8C-83A1-F6EECF244321}">
                <p14:modId xmlns:p14="http://schemas.microsoft.com/office/powerpoint/2010/main" val="1731155999"/>
              </p:ext>
            </p:extLst>
          </p:nvPr>
        </p:nvGraphicFramePr>
        <p:xfrm>
          <a:off x="755577" y="1484784"/>
          <a:ext cx="8208912" cy="5017768"/>
        </p:xfrm>
        <a:graphic>
          <a:graphicData uri="http://schemas.openxmlformats.org/drawingml/2006/table">
            <a:tbl>
              <a:tblPr firstRow="1" bandRow="1">
                <a:effectLst/>
                <a:tableStyleId>{5C22544A-7EE6-4342-B048-85BDC9FD1C3A}</a:tableStyleId>
              </a:tblPr>
              <a:tblGrid>
                <a:gridCol w="4128102">
                  <a:extLst>
                    <a:ext uri="{9D8B030D-6E8A-4147-A177-3AD203B41FA5}">
                      <a16:colId xmlns:a16="http://schemas.microsoft.com/office/drawing/2014/main" val="20000"/>
                    </a:ext>
                  </a:extLst>
                </a:gridCol>
                <a:gridCol w="4080810">
                  <a:extLst>
                    <a:ext uri="{9D8B030D-6E8A-4147-A177-3AD203B41FA5}">
                      <a16:colId xmlns:a16="http://schemas.microsoft.com/office/drawing/2014/main" val="20001"/>
                    </a:ext>
                  </a:extLst>
                </a:gridCol>
              </a:tblGrid>
              <a:tr h="260283">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Fortalezas</a:t>
                      </a:r>
                    </a:p>
                  </a:txBody>
                  <a:tcPr anchor="ct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algn="ctr"/>
                      <a:r>
                        <a:rPr lang="es-MX" sz="1050" b="1" dirty="0">
                          <a:solidFill>
                            <a:schemeClr val="bg1"/>
                          </a:solidFill>
                          <a:effectLst>
                            <a:outerShdw blurRad="38100" dist="38100" dir="2700000" algn="tl">
                              <a:srgbClr val="000000">
                                <a:alpha val="43137"/>
                              </a:srgbClr>
                            </a:outerShdw>
                          </a:effectLst>
                          <a:latin typeface="Mestiza" pitchFamily="50" charset="0"/>
                        </a:rPr>
                        <a:t>Debilidades</a:t>
                      </a:r>
                      <a:endParaRPr lang="es-MX" sz="1050" b="1" baseline="0" dirty="0">
                        <a:solidFill>
                          <a:schemeClr val="bg1"/>
                        </a:solidFill>
                        <a:effectLst>
                          <a:outerShdw blurRad="38100" dist="38100" dir="2700000" algn="tl">
                            <a:srgbClr val="000000">
                              <a:alpha val="43137"/>
                            </a:srgbClr>
                          </a:outerShdw>
                        </a:effectLst>
                        <a:latin typeface="Mestiza" pitchFamily="50" charset="0"/>
                      </a:endParaRPr>
                    </a:p>
                  </a:txBody>
                  <a:tcPr anchor="ct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0"/>
                  </a:ext>
                </a:extLst>
              </a:tr>
              <a:tr h="2183068">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Establecer una favorable colaboración con las estructuras organizativas a nivel vertical y horizontal, encaminada a la consecución de los objetivos establecidos.</a:t>
                      </a:r>
                    </a:p>
                    <a:p>
                      <a:pPr marL="0" indent="0" algn="just">
                        <a:lnSpc>
                          <a:spcPct val="120000"/>
                        </a:lnSpc>
                        <a:buFont typeface="Arial" pitchFamily="34" charset="0"/>
                        <a:buNone/>
                      </a:pPr>
                      <a:endParaRPr lang="es-MX" sz="90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Contar con una buena coordinación entre cada uno de los niveles educativos, mediante el trabajo con las mesas técnicas estatales.</a:t>
                      </a:r>
                    </a:p>
                    <a:p>
                      <a:pPr marL="0" indent="0" algn="just">
                        <a:lnSpc>
                          <a:spcPct val="120000"/>
                        </a:lnSpc>
                        <a:buFont typeface="Arial" pitchFamily="34" charset="0"/>
                        <a:buNone/>
                      </a:pPr>
                      <a:endParaRPr lang="es-MX" sz="900" b="0" dirty="0">
                        <a:solidFill>
                          <a:schemeClr val="tx1"/>
                        </a:solidFill>
                        <a:latin typeface="Mestiza" pitchFamily="50" charset="0"/>
                      </a:endParaRPr>
                    </a:p>
                    <a:p>
                      <a:pPr marL="171450" indent="-171450" algn="just">
                        <a:lnSpc>
                          <a:spcPct val="120000"/>
                        </a:lnSpc>
                        <a:buFont typeface="Arial" pitchFamily="34" charset="0"/>
                        <a:buChar char="•"/>
                      </a:pPr>
                      <a:r>
                        <a:rPr lang="es-MX" sz="1050" b="0" dirty="0">
                          <a:solidFill>
                            <a:schemeClr val="tx1"/>
                          </a:solidFill>
                          <a:latin typeface="Mestiza" pitchFamily="50" charset="0"/>
                        </a:rPr>
                        <a:t>Mantener la existencia de múltiples programas presupuestarios que contribuyen al logro de los objetivos y propósitos del programa de educación básica.</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Algunas metas de la MIR se establecen con datos esperados, ya que al momento de diseñarla, no se disponía de información estadística oficializada; incluso, ni para los primeros avances de metas. Esta situación prevalece debido a que el año fiscal contiene semestres de dos ciclos escolares distintos (uno de fin y otro de inicio). Los centros de trabajo rinden información hasta el fin del ciclo y, posteriormente, se requiere un tiempo para procesar y generar los indicadores.</a:t>
                      </a:r>
                      <a:endParaRPr lang="es-ES" sz="1050" b="0" kern="1200" dirty="0">
                        <a:solidFill>
                          <a:schemeClr val="tx1"/>
                        </a:solidFill>
                        <a:latin typeface="Mestiza" pitchFamily="50" charset="0"/>
                        <a:ea typeface="+mn-ea"/>
                        <a:cs typeface="+mn-cs"/>
                      </a:endParaRP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1"/>
                  </a:ext>
                </a:extLst>
              </a:tr>
              <a:tr h="144016">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Oportunidades</a:t>
                      </a: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tc>
                  <a:txBody>
                    <a:bodyPr/>
                    <a:lstStyle/>
                    <a:p>
                      <a:pPr marL="0" algn="ctr" defTabSz="914400" rtl="0" eaLnBrk="1" latinLnBrk="0" hangingPunct="1"/>
                      <a:r>
                        <a:rPr lang="es-MX" sz="1050" b="1" kern="1200" dirty="0">
                          <a:solidFill>
                            <a:schemeClr val="bg1"/>
                          </a:solidFill>
                          <a:effectLst>
                            <a:outerShdw blurRad="38100" dist="38100" dir="2700000" algn="tl">
                              <a:srgbClr val="000000">
                                <a:alpha val="43137"/>
                              </a:srgbClr>
                            </a:outerShdw>
                          </a:effectLst>
                          <a:latin typeface="Mestiza" pitchFamily="50" charset="0"/>
                          <a:ea typeface="+mn-ea"/>
                          <a:cs typeface="+mn-cs"/>
                        </a:rPr>
                        <a:t>Amenazas</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rgbClr val="63666A"/>
                    </a:solidFill>
                  </a:tcPr>
                </a:tc>
                <a:extLst>
                  <a:ext uri="{0D108BD9-81ED-4DB2-BD59-A6C34878D82A}">
                    <a16:rowId xmlns:a16="http://schemas.microsoft.com/office/drawing/2014/main" val="10002"/>
                  </a:ext>
                </a:extLst>
              </a:tr>
              <a:tr h="2115981">
                <a:tc>
                  <a:txBody>
                    <a:bodyPr/>
                    <a:lstStyle/>
                    <a:p>
                      <a:pPr marL="171450" indent="-171450" algn="just">
                        <a:lnSpc>
                          <a:spcPct val="120000"/>
                        </a:lnSpc>
                        <a:buFont typeface="Arial" pitchFamily="34" charset="0"/>
                        <a:buChar char="•"/>
                      </a:pPr>
                      <a:r>
                        <a:rPr lang="es-MX" sz="1050" b="0" dirty="0">
                          <a:solidFill>
                            <a:schemeClr val="tx1"/>
                          </a:solidFill>
                          <a:latin typeface="Mestiza" pitchFamily="50" charset="0"/>
                        </a:rPr>
                        <a:t>Disponer de personal administrativo y figuras educativas comprometidas para realizar adecuaciones y ajustes conforme lo demanden las circunstancias.</a:t>
                      </a:r>
                      <a:endParaRPr lang="es-ES" sz="1050" b="0" dirty="0">
                        <a:solidFill>
                          <a:schemeClr val="tx1"/>
                        </a:solidFill>
                        <a:latin typeface="Mestiza" pitchFamily="50" charset="0"/>
                      </a:endParaRPr>
                    </a:p>
                  </a:txBody>
                  <a:tcPr>
                    <a:lnL w="12700" cap="flat" cmpd="sng" algn="ctr">
                      <a:noFill/>
                      <a:prstDash val="solid"/>
                      <a:round/>
                      <a:headEnd type="none" w="med" len="med"/>
                      <a:tailEnd type="none" w="med" len="med"/>
                    </a:lnL>
                    <a:lnR w="285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tc>
                  <a:txBody>
                    <a:bodyPr/>
                    <a:lstStyle/>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Depender de la voluntad del beneficiario para utilizar o aplicar los servicios ofrecidos, pone en riesgo el cumplimiento de ciertos objetivos. </a:t>
                      </a:r>
                    </a:p>
                    <a:p>
                      <a:pPr marL="0" indent="0" algn="just" defTabSz="914400" rtl="0" eaLnBrk="1" latinLnBrk="0" hangingPunct="1">
                        <a:lnSpc>
                          <a:spcPct val="120000"/>
                        </a:lnSpc>
                        <a:buFont typeface="Arial" pitchFamily="34" charset="0"/>
                        <a:buNone/>
                      </a:pPr>
                      <a:endParaRPr lang="es-MX" sz="900" b="0" kern="1200" dirty="0">
                        <a:solidFill>
                          <a:schemeClr val="tx1"/>
                        </a:solidFill>
                        <a:latin typeface="Mestiza" pitchFamily="50" charset="0"/>
                        <a:ea typeface="+mn-ea"/>
                        <a:cs typeface="+mn-cs"/>
                      </a:endParaRP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El retraso en la asignación y liberación de los recursos financieros, conlleva a incumplir, en tiempo o en forma las acciones establecidas por parte del programa.</a:t>
                      </a:r>
                    </a:p>
                    <a:p>
                      <a:pPr marL="171450" indent="-171450" algn="just" defTabSz="914400" rtl="0" eaLnBrk="1" latinLnBrk="0" hangingPunct="1">
                        <a:lnSpc>
                          <a:spcPct val="120000"/>
                        </a:lnSpc>
                        <a:buFont typeface="Arial" pitchFamily="34" charset="0"/>
                        <a:buChar char="•"/>
                      </a:pPr>
                      <a:endParaRPr lang="es-MX" sz="900" b="0" kern="1200" dirty="0">
                        <a:solidFill>
                          <a:schemeClr val="tx1"/>
                        </a:solidFill>
                        <a:latin typeface="Mestiza" pitchFamily="50" charset="0"/>
                        <a:ea typeface="+mn-ea"/>
                        <a:cs typeface="+mn-cs"/>
                      </a:endParaRPr>
                    </a:p>
                    <a:p>
                      <a:pPr marL="171450" lvl="0" indent="-171450" algn="just" defTabSz="914400" rtl="0" eaLnBrk="1" latinLnBrk="0" hangingPunct="1">
                        <a:lnSpc>
                          <a:spcPct val="120000"/>
                        </a:lnSpc>
                        <a:buFont typeface="Arial" pitchFamily="34" charset="0"/>
                        <a:buChar char="•"/>
                      </a:pPr>
                      <a:r>
                        <a:rPr lang="es-MX" sz="1050" b="0" kern="1200" dirty="0">
                          <a:solidFill>
                            <a:schemeClr val="tx1"/>
                          </a:solidFill>
                          <a:latin typeface="Mestiza" pitchFamily="50" charset="0"/>
                          <a:ea typeface="+mn-ea"/>
                          <a:cs typeface="+mn-cs"/>
                        </a:rPr>
                        <a:t>La presencia de factores impredecibles y participación de múltiples factores externos fuera del control del programa, atentan con el cumplimiento de las metas fijadas a corto y mediano plazo.</a:t>
                      </a:r>
                    </a:p>
                  </a:txBody>
                  <a:tcPr>
                    <a:lnL w="28575" cap="flat" cmpd="sng" algn="ctr">
                      <a:solidFill>
                        <a:schemeClr val="bg1"/>
                      </a:solid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10003"/>
                  </a:ext>
                </a:extLst>
              </a:tr>
            </a:tbl>
          </a:graphicData>
        </a:graphic>
      </p:graphicFrame>
      <p:sp>
        <p:nvSpPr>
          <p:cNvPr id="13" name="28 Marcador de título"/>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 Educación Básica e Inicial de Calidad</a:t>
            </a:r>
          </a:p>
        </p:txBody>
      </p:sp>
    </p:spTree>
    <p:extLst>
      <p:ext uri="{BB962C8B-B14F-4D97-AF65-F5344CB8AC3E}">
        <p14:creationId xmlns:p14="http://schemas.microsoft.com/office/powerpoint/2010/main" val="117434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número de diapositiva"/>
          <p:cNvSpPr>
            <a:spLocks noGrp="1"/>
          </p:cNvSpPr>
          <p:nvPr>
            <p:ph type="sldNum" sz="quarter" idx="4"/>
          </p:nvPr>
        </p:nvSpPr>
        <p:spPr/>
        <p:txBody>
          <a:bodyPr/>
          <a:lstStyle/>
          <a:p>
            <a:fld id="{34762513-7D76-44F4-A4EB-02F5BA9AE113}" type="slidenum">
              <a:rPr lang="es-MX" smtClean="0"/>
              <a:t>7</a:t>
            </a:fld>
            <a:endParaRPr lang="es-MX" dirty="0"/>
          </a:p>
        </p:txBody>
      </p:sp>
      <p:sp>
        <p:nvSpPr>
          <p:cNvPr id="18" name="3 Pentágono">
            <a:extLst>
              <a:ext uri="{FF2B5EF4-FFF2-40B4-BE49-F238E27FC236}">
                <a16:creationId xmlns:a16="http://schemas.microsoft.com/office/drawing/2014/main" id="{73E91687-1400-44FC-9111-1C84C052AB4D}"/>
              </a:ext>
            </a:extLst>
          </p:cNvPr>
          <p:cNvSpPr/>
          <p:nvPr/>
        </p:nvSpPr>
        <p:spPr>
          <a:xfrm rot="5400000">
            <a:off x="-1008450" y="5085024"/>
            <a:ext cx="2700001" cy="396000"/>
          </a:xfrm>
          <a:prstGeom prst="homePlate">
            <a:avLst/>
          </a:prstGeom>
          <a:blipFill>
            <a:blip r:embed="rId2"/>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19" name="5 CuadroTexto">
            <a:extLst>
              <a:ext uri="{FF2B5EF4-FFF2-40B4-BE49-F238E27FC236}">
                <a16:creationId xmlns:a16="http://schemas.microsoft.com/office/drawing/2014/main" id="{D5A947AB-4271-4255-A305-0E4AA00D874C}"/>
              </a:ext>
            </a:extLst>
          </p:cNvPr>
          <p:cNvSpPr txBox="1"/>
          <p:nvPr/>
        </p:nvSpPr>
        <p:spPr>
          <a:xfrm rot="16200000">
            <a:off x="-683278" y="5000308"/>
            <a:ext cx="2020104" cy="461665"/>
          </a:xfrm>
          <a:prstGeom prst="rect">
            <a:avLst/>
          </a:prstGeom>
          <a:noFill/>
        </p:spPr>
        <p:txBody>
          <a:bodyPr wrap="none" rtlCol="0">
            <a:spAutoFit/>
          </a:bodyPr>
          <a:lstStyle/>
          <a:p>
            <a:pPr algn="ctr"/>
            <a:r>
              <a:rPr lang="es-MX" sz="1200" b="1" dirty="0">
                <a:solidFill>
                  <a:schemeClr val="bg1"/>
                </a:solidFill>
                <a:effectLst>
                  <a:outerShdw blurRad="38100" dist="38100" dir="2700000" algn="tl">
                    <a:srgbClr val="000000">
                      <a:alpha val="43137"/>
                    </a:srgbClr>
                  </a:outerShdw>
                </a:effectLst>
                <a:latin typeface="Light" pitchFamily="50" charset="0"/>
              </a:rPr>
              <a:t>Acciones del Programa </a:t>
            </a:r>
          </a:p>
          <a:p>
            <a:pPr algn="ctr"/>
            <a:r>
              <a:rPr lang="es-MX" sz="1200" b="1" dirty="0">
                <a:solidFill>
                  <a:schemeClr val="bg1"/>
                </a:solidFill>
                <a:effectLst>
                  <a:outerShdw blurRad="38100" dist="38100" dir="2700000" algn="tl">
                    <a:srgbClr val="000000">
                      <a:alpha val="43137"/>
                    </a:srgbClr>
                  </a:outerShdw>
                </a:effectLst>
                <a:latin typeface="Light" pitchFamily="50" charset="0"/>
              </a:rPr>
              <a:t>en el Ejercicio Fiscal actual</a:t>
            </a:r>
          </a:p>
        </p:txBody>
      </p:sp>
      <p:sp>
        <p:nvSpPr>
          <p:cNvPr id="20" name="19 Pentágono"/>
          <p:cNvSpPr/>
          <p:nvPr/>
        </p:nvSpPr>
        <p:spPr>
          <a:xfrm rot="5400000">
            <a:off x="-664350" y="2366257"/>
            <a:ext cx="1975692" cy="396000"/>
          </a:xfrm>
          <a:prstGeom prst="homePlate">
            <a:avLst/>
          </a:prstGeom>
          <a:blipFill>
            <a:blip r:embed="rId3"/>
            <a:stretch>
              <a:fillRect/>
            </a:stretch>
          </a:blipFill>
          <a:ln>
            <a:solidFill>
              <a:srgbClr val="3D2E32"/>
            </a:solidFill>
          </a:ln>
          <a:effectLst/>
          <a:scene3d>
            <a:camera prst="orthographicFront">
              <a:rot lat="0" lon="0" rev="0"/>
            </a:camera>
            <a:lightRig rig="contrasting" dir="t">
              <a:rot lat="0" lon="0" rev="7800000"/>
            </a:lightRig>
          </a:scene3d>
          <a:sp3d>
            <a:bevelT w="139700" h="139700"/>
          </a:sp3d>
        </p:spPr>
        <p:style>
          <a:lnRef idx="1">
            <a:schemeClr val="dk1"/>
          </a:lnRef>
          <a:fillRef idx="2">
            <a:schemeClr val="dk1"/>
          </a:fillRef>
          <a:effectRef idx="1">
            <a:schemeClr val="dk1"/>
          </a:effectRef>
          <a:fontRef idx="minor">
            <a:schemeClr val="dk1"/>
          </a:fontRef>
        </p:style>
        <p:txBody>
          <a:bodyPr rtlCol="0" anchor="ctr"/>
          <a:lstStyle/>
          <a:p>
            <a:pPr algn="ctr"/>
            <a:endParaRPr lang="es-MX" sz="1200" b="1" dirty="0">
              <a:solidFill>
                <a:srgbClr val="3D2E32"/>
              </a:solidFill>
              <a:effectLst>
                <a:outerShdw blurRad="38100" dist="38100" dir="2700000" algn="tl">
                  <a:srgbClr val="000000">
                    <a:alpha val="43137"/>
                  </a:srgbClr>
                </a:outerShdw>
              </a:effectLst>
              <a:latin typeface="Montserrat Ultra Light" pitchFamily="50" charset="0"/>
            </a:endParaRPr>
          </a:p>
        </p:txBody>
      </p:sp>
      <p:sp>
        <p:nvSpPr>
          <p:cNvPr id="21" name="20 Elipse"/>
          <p:cNvSpPr/>
          <p:nvPr/>
        </p:nvSpPr>
        <p:spPr>
          <a:xfrm>
            <a:off x="35496" y="1247847"/>
            <a:ext cx="576000" cy="576000"/>
          </a:xfrm>
          <a:prstGeom prst="ellipse">
            <a:avLst/>
          </a:prstGeom>
          <a:blipFill>
            <a:blip r:embed="rId3"/>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7</a:t>
            </a:r>
          </a:p>
        </p:txBody>
      </p:sp>
      <p:sp>
        <p:nvSpPr>
          <p:cNvPr id="22" name="21 CuadroTexto"/>
          <p:cNvSpPr txBox="1"/>
          <p:nvPr/>
        </p:nvSpPr>
        <p:spPr>
          <a:xfrm rot="16200000">
            <a:off x="-396407" y="2354226"/>
            <a:ext cx="1439818" cy="276999"/>
          </a:xfrm>
          <a:prstGeom prst="rect">
            <a:avLst/>
          </a:prstGeom>
          <a:noFill/>
        </p:spPr>
        <p:txBody>
          <a:bodyPr wrap="none" rtlCol="0">
            <a:spAutoFit/>
          </a:bodyPr>
          <a:lstStyle/>
          <a:p>
            <a:r>
              <a:rPr lang="es-MX" sz="1200" b="1" dirty="0">
                <a:solidFill>
                  <a:schemeClr val="bg1"/>
                </a:solidFill>
                <a:effectLst>
                  <a:outerShdw blurRad="38100" dist="38100" dir="2700000" algn="tl">
                    <a:srgbClr val="000000">
                      <a:alpha val="43137"/>
                    </a:srgbClr>
                  </a:outerShdw>
                </a:effectLst>
                <a:latin typeface="Light" pitchFamily="50" charset="0"/>
              </a:rPr>
              <a:t>Recomendaciones</a:t>
            </a:r>
          </a:p>
        </p:txBody>
      </p:sp>
      <p:sp>
        <p:nvSpPr>
          <p:cNvPr id="23" name="4 Elipse">
            <a:extLst>
              <a:ext uri="{FF2B5EF4-FFF2-40B4-BE49-F238E27FC236}">
                <a16:creationId xmlns:a16="http://schemas.microsoft.com/office/drawing/2014/main" id="{86EFDE5D-2D09-4048-B494-CE66419CD8F8}"/>
              </a:ext>
            </a:extLst>
          </p:cNvPr>
          <p:cNvSpPr/>
          <p:nvPr/>
        </p:nvSpPr>
        <p:spPr>
          <a:xfrm>
            <a:off x="53551" y="3604459"/>
            <a:ext cx="576000" cy="576000"/>
          </a:xfrm>
          <a:prstGeom prst="ellipse">
            <a:avLst/>
          </a:prstGeom>
          <a:blipFill>
            <a:blip r:embed="rId2"/>
            <a:stretch>
              <a:fillRect/>
            </a:stretch>
          </a:blipFill>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style>
          <a:lnRef idx="0">
            <a:schemeClr val="accent1"/>
          </a:lnRef>
          <a:fillRef idx="3">
            <a:schemeClr val="accent1"/>
          </a:fillRef>
          <a:effectRef idx="3">
            <a:schemeClr val="accent1"/>
          </a:effectRef>
          <a:fontRef idx="minor">
            <a:schemeClr val="lt1"/>
          </a:fontRef>
        </p:style>
        <p:txBody>
          <a:bodyPr rtlCol="0" anchor="ctr"/>
          <a:lstStyle/>
          <a:p>
            <a:pPr algn="ctr"/>
            <a:r>
              <a:rPr lang="es-MX" sz="1600" b="1" dirty="0">
                <a:solidFill>
                  <a:schemeClr val="bg1"/>
                </a:solidFill>
                <a:effectLst>
                  <a:outerShdw blurRad="38100" dist="38100" dir="2700000" algn="tl">
                    <a:srgbClr val="000000">
                      <a:alpha val="43137"/>
                    </a:srgbClr>
                  </a:outerShdw>
                </a:effectLst>
              </a:rPr>
              <a:t>8</a:t>
            </a:r>
          </a:p>
        </p:txBody>
      </p:sp>
      <p:sp>
        <p:nvSpPr>
          <p:cNvPr id="10" name="28 Marcador de título"/>
          <p:cNvSpPr txBox="1">
            <a:spLocks/>
          </p:cNvSpPr>
          <p:nvPr/>
        </p:nvSpPr>
        <p:spPr>
          <a:xfrm>
            <a:off x="4067944" y="692696"/>
            <a:ext cx="4104456" cy="276999"/>
          </a:xfrm>
          <a:prstGeom prst="rect">
            <a:avLst/>
          </a:prstGeom>
          <a:solidFill>
            <a:schemeClr val="bg1"/>
          </a:solidFill>
          <a:ln w="9525" cap="flat" cmpd="sng" algn="ctr">
            <a:solidFill>
              <a:schemeClr val="bg1">
                <a:lumMod val="75000"/>
              </a:schemeClr>
            </a:solidFill>
            <a:prstDash val="solid"/>
          </a:ln>
        </p:spPr>
        <p:style>
          <a:lnRef idx="1">
            <a:schemeClr val="accent2"/>
          </a:lnRef>
          <a:fillRef idx="2">
            <a:schemeClr val="accent2"/>
          </a:fillRef>
          <a:effectRef idx="1">
            <a:schemeClr val="accent2"/>
          </a:effectRef>
          <a:fontRef idx="none"/>
        </p:style>
        <p:txBody>
          <a:bodyPr wrap="square" rtlCol="0">
            <a:spAutoFit/>
          </a:bodyPr>
          <a:lstStyle>
            <a:lvl1pPr algn="ctr" defTabSz="914400" rtl="0" eaLnBrk="1" latinLnBrk="0" hangingPunct="1">
              <a:spcBef>
                <a:spcPct val="0"/>
              </a:spcBef>
              <a:buNone/>
              <a:defRPr lang="es-MX" sz="1200" b="1" kern="1200" baseline="0" dirty="0">
                <a:solidFill>
                  <a:schemeClr val="tx1"/>
                </a:solidFill>
                <a:effectLst>
                  <a:outerShdw blurRad="38100" dist="38100" dir="2700000" algn="tl">
                    <a:srgbClr val="000000">
                      <a:alpha val="43137"/>
                    </a:srgbClr>
                  </a:outerShdw>
                </a:effectLst>
                <a:latin typeface="Mestiza" pitchFamily="50" charset="0"/>
                <a:ea typeface="+mn-ea"/>
                <a:cs typeface="Times New Roman" pitchFamily="18" charset="0"/>
              </a:defRPr>
            </a:lvl1pPr>
            <a:lvl2pPr>
              <a:defRPr/>
            </a:lvl2pPr>
            <a:lvl3pPr>
              <a:defRPr/>
            </a:lvl3pPr>
            <a:lvl4pPr>
              <a:defRPr/>
            </a:lvl4pPr>
            <a:lvl5pPr>
              <a:defRPr/>
            </a:lvl5pPr>
            <a:lvl6pPr>
              <a:defRPr/>
            </a:lvl6pPr>
            <a:lvl7pPr>
              <a:defRPr/>
            </a:lvl7pPr>
            <a:lvl8pPr>
              <a:defRPr/>
            </a:lvl8pPr>
            <a:lvl9pPr>
              <a:defRPr/>
            </a:lvl9pPr>
          </a:lstStyle>
          <a:p>
            <a:r>
              <a:rPr lang="es-MX"/>
              <a:t>Servicios de Educación Básica e Inicial de Calidad</a:t>
            </a:r>
          </a:p>
        </p:txBody>
      </p:sp>
      <p:sp>
        <p:nvSpPr>
          <p:cNvPr id="2" name="1 CuadroTexto"/>
          <p:cNvSpPr txBox="1"/>
          <p:nvPr/>
        </p:nvSpPr>
        <p:spPr>
          <a:xfrm>
            <a:off x="755576" y="1484784"/>
            <a:ext cx="8136904" cy="1869743"/>
          </a:xfrm>
          <a:prstGeom prst="rect">
            <a:avLst/>
          </a:prstGeom>
          <a:noFill/>
        </p:spPr>
        <p:txBody>
          <a:bodyPr wrap="square" rtlCol="0">
            <a:spAutoFit/>
          </a:bodyPr>
          <a:lstStyle/>
          <a:p>
            <a:pPr marL="171450" indent="-171450" algn="just">
              <a:buFont typeface="Arial" pitchFamily="34" charset="0"/>
              <a:buChar char="•"/>
            </a:pPr>
            <a:r>
              <a:rPr lang="es-MX" sz="1050" dirty="0">
                <a:latin typeface="Mestiza" pitchFamily="50" charset="0"/>
              </a:rPr>
              <a:t> Impulsar y fortalecer la intervención del personal administrativo y figuras educativas para ejecutar las funciones que les competen.</a:t>
            </a:r>
          </a:p>
          <a:p>
            <a:pPr marL="171450" indent="-171450" algn="just">
              <a:buFont typeface="Arial" pitchFamily="34" charset="0"/>
              <a:buChar char="•"/>
            </a:pPr>
            <a:endParaRPr lang="es-MX" sz="1050" dirty="0">
              <a:latin typeface="Mestiza" pitchFamily="50" charset="0"/>
            </a:endParaRPr>
          </a:p>
          <a:p>
            <a:pPr marL="171450" indent="-171450" algn="just">
              <a:buFont typeface="Arial" pitchFamily="34" charset="0"/>
              <a:buChar char="•"/>
            </a:pPr>
            <a:r>
              <a:rPr lang="es-MX" sz="1050" dirty="0">
                <a:latin typeface="Mestiza" pitchFamily="50" charset="0"/>
              </a:rPr>
              <a:t> Mantener una buena comunicación con las diferentes áreas interinstitucionales e intersectoriales con el propósito de trabajar hacia el cumplimiento de los objetivos en común.</a:t>
            </a:r>
          </a:p>
          <a:p>
            <a:pPr marL="171450" indent="-171450" algn="just">
              <a:buFont typeface="Arial" pitchFamily="34" charset="0"/>
              <a:buChar char="•"/>
            </a:pPr>
            <a:endParaRPr lang="es-MX" sz="1050" dirty="0">
              <a:latin typeface="Mestiza" pitchFamily="50" charset="0"/>
            </a:endParaRPr>
          </a:p>
          <a:p>
            <a:pPr marL="171450" indent="-171450" algn="just">
              <a:buFont typeface="Arial" pitchFamily="34" charset="0"/>
              <a:buChar char="•"/>
            </a:pPr>
            <a:r>
              <a:rPr lang="es-MX" sz="1050" dirty="0">
                <a:latin typeface="Mestiza" pitchFamily="50" charset="0"/>
              </a:rPr>
              <a:t> Sugerir a las áreas correspondientes la rendición de información en tiempo y forma, así como la disposición de fuentes de información útil, de los medios de verificación para el sustento de los indicadores manejados.</a:t>
            </a:r>
          </a:p>
          <a:p>
            <a:pPr marL="171450" indent="-171450" algn="just">
              <a:buFont typeface="Arial" pitchFamily="34" charset="0"/>
              <a:buChar char="•"/>
            </a:pPr>
            <a:endParaRPr lang="es-MX" sz="1050" dirty="0">
              <a:latin typeface="Mestiza" pitchFamily="50" charset="0"/>
            </a:endParaRPr>
          </a:p>
          <a:p>
            <a:pPr marL="171450" indent="-171450" algn="just">
              <a:buFont typeface="Arial" pitchFamily="34" charset="0"/>
              <a:buChar char="•"/>
            </a:pPr>
            <a:r>
              <a:rPr lang="es-MX" sz="1050" dirty="0">
                <a:latin typeface="Mestiza" pitchFamily="50" charset="0"/>
              </a:rPr>
              <a:t> Diseñar una Matriz de Indicadores para Resultados (MIR), en concordancia a las nuevas modalidades educativas, y alineada a los objetivos estratégicos que se establezcan en el PED.</a:t>
            </a:r>
          </a:p>
          <a:p>
            <a:pPr marL="171450" indent="-171450" algn="just">
              <a:buFont typeface="Arial" pitchFamily="34" charset="0"/>
              <a:buChar char="•"/>
            </a:pPr>
            <a:endParaRPr lang="es-MX" sz="1050" dirty="0">
              <a:latin typeface="Mestiza" pitchFamily="50" charset="0"/>
            </a:endParaRPr>
          </a:p>
        </p:txBody>
      </p:sp>
      <p:sp>
        <p:nvSpPr>
          <p:cNvPr id="11" name="1 CuadroTexto">
            <a:extLst>
              <a:ext uri="{FF2B5EF4-FFF2-40B4-BE49-F238E27FC236}">
                <a16:creationId xmlns:a16="http://schemas.microsoft.com/office/drawing/2014/main" id="{C521956B-E868-466B-B183-C39F30F8235B}"/>
              </a:ext>
            </a:extLst>
          </p:cNvPr>
          <p:cNvSpPr txBox="1"/>
          <p:nvPr/>
        </p:nvSpPr>
        <p:spPr>
          <a:xfrm>
            <a:off x="755576" y="3876144"/>
            <a:ext cx="8136904" cy="1384995"/>
          </a:xfrm>
          <a:prstGeom prst="rect">
            <a:avLst/>
          </a:prstGeom>
          <a:noFill/>
        </p:spPr>
        <p:txBody>
          <a:bodyPr wrap="square" rtlCol="0">
            <a:spAutoFit/>
          </a:bodyPr>
          <a:lstStyle/>
          <a:p>
            <a:pPr marL="171450" indent="-171450" algn="just">
              <a:buFont typeface="Arial" pitchFamily="34" charset="0"/>
              <a:buChar char="•"/>
            </a:pPr>
            <a:r>
              <a:rPr lang="es-ES" sz="1050" dirty="0">
                <a:latin typeface="Mestiza" pitchFamily="50" charset="0"/>
              </a:rPr>
              <a:t>En la realización de esta evaluación, se detectaron inconsistencias en la sintaxis y calidad de los indicadores, por lo cual por cual se establece el compromiso de elaborar las herramientas propias de la Metodología del Método Lógico (MML) con el objetivo de diseñar una Matriz de Indicadores para Resultados (MIR), en concordancia a las nuevas modalidades educativas, y alineada a los objetivos estratégicos que se establezcan en el PED.</a:t>
            </a:r>
          </a:p>
          <a:p>
            <a:pPr marL="171450" indent="-171450" algn="just">
              <a:buFont typeface="Arial" pitchFamily="34" charset="0"/>
              <a:buChar char="•"/>
            </a:pPr>
            <a:endParaRPr lang="es-ES" sz="1050" dirty="0">
              <a:latin typeface="Mestiza" pitchFamily="50" charset="0"/>
            </a:endParaRPr>
          </a:p>
          <a:p>
            <a:pPr marL="171450" indent="-171450" algn="just">
              <a:buFont typeface="Arial" pitchFamily="34" charset="0"/>
              <a:buChar char="•"/>
            </a:pPr>
            <a:r>
              <a:rPr lang="es-ES" sz="1050" dirty="0">
                <a:latin typeface="Mestiza" pitchFamily="50" charset="0"/>
              </a:rPr>
              <a:t>Con la intención de brindar información lo más completa posible en los valores de metas, se proporcionaron datos actualizados, aunque en algún momento no se disponía de tal información estadística.</a:t>
            </a:r>
          </a:p>
          <a:p>
            <a:pPr marL="171450" indent="-171450" algn="just">
              <a:buFont typeface="Arial" pitchFamily="34" charset="0"/>
              <a:buChar char="•"/>
            </a:pPr>
            <a:endParaRPr lang="es-MX" sz="1050" dirty="0">
              <a:latin typeface="Mestiza" pitchFamily="50" charset="0"/>
            </a:endParaRPr>
          </a:p>
        </p:txBody>
      </p:sp>
    </p:spTree>
    <p:extLst>
      <p:ext uri="{BB962C8B-B14F-4D97-AF65-F5344CB8AC3E}">
        <p14:creationId xmlns:p14="http://schemas.microsoft.com/office/powerpoint/2010/main" val="3113330947"/>
      </p:ext>
    </p:extLst>
  </p:cSld>
  <p:clrMapOvr>
    <a:masterClrMapping/>
  </p:clrMapOvr>
</p:sld>
</file>

<file path=ppt/theme/theme1.xml><?xml version="1.0" encoding="utf-8"?>
<a:theme xmlns:a="http://schemas.openxmlformats.org/drawingml/2006/main" name="INFORME. Asistencia Alimentaria (Despensas y Desayunos Escolares)">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INFORME. Asistencia Alimentaria (Despensas y Desayunos Escolares)</Template>
  <TotalTime>3158</TotalTime>
  <Words>1596</Words>
  <Application>Microsoft Office PowerPoint</Application>
  <PresentationFormat>Presentación en pantalla (4:3)</PresentationFormat>
  <Paragraphs>142</Paragraphs>
  <Slides>7</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7</vt:i4>
      </vt:variant>
    </vt:vector>
  </HeadingPairs>
  <TitlesOfParts>
    <vt:vector size="14" baseType="lpstr">
      <vt:lpstr>Arial</vt:lpstr>
      <vt:lpstr>Calibri</vt:lpstr>
      <vt:lpstr>Light</vt:lpstr>
      <vt:lpstr>Mestiza</vt:lpstr>
      <vt:lpstr>Montserrat Ultra Light</vt:lpstr>
      <vt:lpstr>Wingdings</vt:lpstr>
      <vt:lpstr>INFORME. Asistencia Alimentaria (Despensas y Desayunos Escolares)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Asistencia Alimentaria (Despensas y Desayunos Escolares)</dc:title>
  <dc:creator>CLSinaloa</dc:creator>
  <cp:lastModifiedBy>Evaluacion</cp:lastModifiedBy>
  <cp:revision>112</cp:revision>
  <dcterms:created xsi:type="dcterms:W3CDTF">2020-02-21T23:32:07Z</dcterms:created>
  <dcterms:modified xsi:type="dcterms:W3CDTF">2022-06-22T19:29:33Z</dcterms:modified>
</cp:coreProperties>
</file>